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73" r:id="rId4"/>
    <p:sldId id="290" r:id="rId5"/>
    <p:sldId id="291" r:id="rId6"/>
    <p:sldId id="261" r:id="rId7"/>
    <p:sldId id="262" r:id="rId8"/>
    <p:sldId id="263" r:id="rId9"/>
    <p:sldId id="264" r:id="rId10"/>
    <p:sldId id="271" r:id="rId11"/>
    <p:sldId id="333" r:id="rId12"/>
    <p:sldId id="334" r:id="rId13"/>
    <p:sldId id="265" r:id="rId14"/>
    <p:sldId id="266" r:id="rId15"/>
    <p:sldId id="267" r:id="rId16"/>
    <p:sldId id="268" r:id="rId17"/>
    <p:sldId id="269" r:id="rId18"/>
    <p:sldId id="336" r:id="rId19"/>
    <p:sldId id="274" r:id="rId20"/>
    <p:sldId id="277" r:id="rId21"/>
    <p:sldId id="278" r:id="rId22"/>
    <p:sldId id="282" r:id="rId23"/>
    <p:sldId id="285" r:id="rId24"/>
    <p:sldId id="286" r:id="rId25"/>
    <p:sldId id="287" r:id="rId26"/>
    <p:sldId id="292" r:id="rId27"/>
    <p:sldId id="288" r:id="rId28"/>
    <p:sldId id="289" r:id="rId29"/>
    <p:sldId id="329" r:id="rId30"/>
    <p:sldId id="330" r:id="rId31"/>
    <p:sldId id="328" r:id="rId32"/>
    <p:sldId id="272" r:id="rId33"/>
    <p:sldId id="308" r:id="rId34"/>
    <p:sldId id="309" r:id="rId35"/>
    <p:sldId id="301" r:id="rId36"/>
    <p:sldId id="302" r:id="rId37"/>
    <p:sldId id="303" r:id="rId38"/>
    <p:sldId id="307" r:id="rId39"/>
    <p:sldId id="304" r:id="rId40"/>
    <p:sldId id="305" r:id="rId41"/>
    <p:sldId id="310" r:id="rId42"/>
    <p:sldId id="311" r:id="rId43"/>
    <p:sldId id="306" r:id="rId44"/>
    <p:sldId id="312" r:id="rId45"/>
    <p:sldId id="313" r:id="rId46"/>
    <p:sldId id="314" r:id="rId47"/>
    <p:sldId id="315" r:id="rId48"/>
    <p:sldId id="316" r:id="rId49"/>
    <p:sldId id="318" r:id="rId50"/>
    <p:sldId id="321" r:id="rId51"/>
    <p:sldId id="319" r:id="rId52"/>
    <p:sldId id="322" r:id="rId53"/>
    <p:sldId id="320" r:id="rId54"/>
    <p:sldId id="324" r:id="rId55"/>
    <p:sldId id="327" r:id="rId56"/>
    <p:sldId id="331" r:id="rId57"/>
    <p:sldId id="33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23" autoAdjust="0"/>
  </p:normalViewPr>
  <p:slideViewPr>
    <p:cSldViewPr>
      <p:cViewPr varScale="1">
        <p:scale>
          <a:sx n="125" d="100"/>
          <a:sy n="125" d="100"/>
        </p:scale>
        <p:origin x="-112" y="-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3C00F-B2F7-44A6-A909-0099C187496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5776B-33E0-4B07-AE2E-9F95D8201B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5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Mustafa Aziz 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Hatiboglu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M.D., Jeffrey S. Weinberg, M.D., 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DimaSuki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Ph.D., 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GaneshRao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M.D.etal</a:t>
            </a:r>
            <a:endParaRPr lang="en-US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 of Neurosurgery, The University of 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Texas,M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D. Anderson Cancer Center, Houston, Texas</a:t>
            </a:r>
          </a:p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 of Neurosurgery,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University of Texas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M. D. Anderson Cancer Center,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Houston, Texas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 of Neurosurgery,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University of Texas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M. D. Anderson Cancer Center,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Houston, Texas</a:t>
            </a:r>
          </a:p>
          <a:p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Sujit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S.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Prabhu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M.D.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5776B-33E0-4B07-AE2E-9F95D8201B4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 of Neurosurgery,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Johann Wolfgang Goethe University,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Frankfurt, Germany</a:t>
            </a:r>
          </a:p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 of Neurosurgery,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Johann Wolfgang Goethe University,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Frankfurt, Germany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Kea Franz, M.D.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 of Neurosurgery,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Johann Wolfgang Goethe University,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Frankfurt, Germany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Thomas Gasser, M.D., Ph.D.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 of Neurosurgery,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Johann Wolfgang Goethe University,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Frankfurt, Germany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5776B-33E0-4B07-AE2E-9F95D8201B4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5-year OS rate was 66%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observation and 63% with RT (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 .49) (Fig 1).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5-year progression-free survival (PFS) rate was 37%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observation and 44% with RT (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 .02)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5776B-33E0-4B07-AE2E-9F95D8201B4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5776B-33E0-4B07-AE2E-9F95D8201B4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(Fig 2). </a:t>
            </a:r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multiple prognostic factors analyzed for their effect on OS,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extent of surgical resection had the greatest impact (Fig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3). Quality of life was lower for the patients receiving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highdose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RT. They had lower levels of functioning and more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symptom burden following the completion of 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5776B-33E0-4B07-AE2E-9F95D8201B4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5776B-33E0-4B07-AE2E-9F95D8201B4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MOST and 5-year OS rate were not reached and 72% for RT+PCV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7.5 years and 63% for RT, HR 0.72 (p=0.33, log-rank p=0.13). The MPFST and 5-year PFS rate were not reached and 63% for RT+PCV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4.4 years and 46% with RT, HR 0.6 (p=0.06, log-rank p=0.005). Both OS and PFS were similar for pts treated with RT+PCV or RT between years 0-2. Beyond 2 years, the OS and PFS curves separated significantly, favoring PCV+RT pts. For 2 year survivors (n=211), the probability of OS for an additional 3 years was 84% with RT+PCV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72% with RT (p=0.03); comparable data for PFS was 74% with RT+PCV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52% with RT (p=0.002). The HR for RT+PCV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RT (adjusted for histology) was 0.52 for death (p=0.02) and 0.45 for progression (p=0.0004)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5776B-33E0-4B07-AE2E-9F95D8201B4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F85B47-324D-4DF7-A151-A5D714C9E4BA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7B4C05-BFB0-4E13-A8A8-68C0A1817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Low grade </a:t>
            </a:r>
            <a:r>
              <a:rPr lang="en-US" dirty="0" err="1" smtClean="0"/>
              <a:t>gliomas</a:t>
            </a:r>
            <a:r>
              <a:rPr lang="en-US" dirty="0" smtClean="0"/>
              <a:t>: management and controversies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Wait and watch policy can lead to-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Underestimating degree of malignancy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Diagnosis by imaging is inadequate and may be incorrect (Error rate of diagnosis 15-50%)</a:t>
            </a:r>
          </a:p>
          <a:p>
            <a:pPr>
              <a:buNone/>
            </a:pPr>
            <a:endParaRPr/>
          </a:p>
          <a:p>
            <a:pPr>
              <a:buNone/>
            </a:pPr>
            <a:r>
              <a:rPr lang="en-US" sz="1800" dirty="0" smtClean="0">
                <a:solidFill>
                  <a:srgbClr val="FFC000"/>
                </a:solidFill>
              </a:rPr>
              <a:t>(  Douglas </a:t>
            </a:r>
            <a:r>
              <a:rPr lang="en-US" sz="1800" dirty="0" err="1" smtClean="0">
                <a:solidFill>
                  <a:srgbClr val="FFC000"/>
                </a:solidFill>
              </a:rPr>
              <a:t>Kondziolka</a:t>
            </a:r>
            <a:r>
              <a:rPr lang="en-US" sz="1800" dirty="0" smtClean="0">
                <a:solidFill>
                  <a:srgbClr val="FFC000"/>
                </a:solidFill>
              </a:rPr>
              <a:t>, M.D., </a:t>
            </a:r>
            <a:r>
              <a:rPr lang="en-US" sz="1800" dirty="0" err="1" smtClean="0">
                <a:solidFill>
                  <a:srgbClr val="FFC000"/>
                </a:solidFill>
              </a:rPr>
              <a:t>M.Sr</a:t>
            </a:r>
            <a:r>
              <a:rPr lang="en-US" sz="1800" dirty="0" smtClean="0">
                <a:solidFill>
                  <a:srgbClr val="FFC000"/>
                </a:solidFill>
              </a:rPr>
              <a:t> F.R.C.S.(C), L. Dade Lunsford, M.D., And A. Julio Martinez, M.D.</a:t>
            </a:r>
            <a:r>
              <a:rPr lang="en-US" sz="1800" i="1" dirty="0" smtClean="0">
                <a:solidFill>
                  <a:srgbClr val="FFC000"/>
                </a:solidFill>
              </a:rPr>
              <a:t> University of Pittsburgh, and the Specialized Neurosurgical Center, Presbyterian- University Hospital, Pittsburgh, Pennsylvania;</a:t>
            </a:r>
            <a:r>
              <a:rPr lang="en-US" sz="1800" b="1" dirty="0" smtClean="0">
                <a:solidFill>
                  <a:srgbClr val="FFC000"/>
                </a:solidFill>
              </a:rPr>
              <a:t>Unreliability of contemporary </a:t>
            </a:r>
            <a:r>
              <a:rPr lang="en-US" sz="1800" b="1" dirty="0" err="1" smtClean="0">
                <a:solidFill>
                  <a:srgbClr val="FFC000"/>
                </a:solidFill>
              </a:rPr>
              <a:t>neurodiagnostic</a:t>
            </a:r>
            <a:r>
              <a:rPr lang="en-US" sz="1800" b="1" dirty="0" smtClean="0">
                <a:solidFill>
                  <a:srgbClr val="FFC000"/>
                </a:solidFill>
              </a:rPr>
              <a:t> imaging in evaluating suspected adult </a:t>
            </a:r>
            <a:r>
              <a:rPr lang="en-US" sz="1800" b="1" dirty="0" err="1" smtClean="0">
                <a:solidFill>
                  <a:srgbClr val="FFC000"/>
                </a:solidFill>
              </a:rPr>
              <a:t>supratentorial</a:t>
            </a:r>
            <a:r>
              <a:rPr lang="en-US" sz="1800" b="1" dirty="0" smtClean="0">
                <a:solidFill>
                  <a:srgbClr val="FFC000"/>
                </a:solidFill>
              </a:rPr>
              <a:t> (low-grade) </a:t>
            </a:r>
            <a:r>
              <a:rPr lang="en-US" sz="1800" b="1" dirty="0" err="1" smtClean="0">
                <a:solidFill>
                  <a:srgbClr val="FFC000"/>
                </a:solidFill>
              </a:rPr>
              <a:t>astrocytoma.</a:t>
            </a:r>
            <a:r>
              <a:rPr lang="en-US" sz="1800" dirty="0" err="1" smtClean="0">
                <a:solidFill>
                  <a:srgbClr val="FFC000"/>
                </a:solidFill>
              </a:rPr>
              <a:t>J</a:t>
            </a:r>
            <a:r>
              <a:rPr lang="en-US" sz="1800" dirty="0" smtClean="0">
                <a:solidFill>
                  <a:srgbClr val="FFC000"/>
                </a:solidFill>
              </a:rPr>
              <a:t> </a:t>
            </a:r>
            <a:r>
              <a:rPr lang="en-US" sz="1800" b="1" dirty="0" err="1" smtClean="0">
                <a:solidFill>
                  <a:srgbClr val="FFC000"/>
                </a:solidFill>
              </a:rPr>
              <a:t>Neurosurg</a:t>
            </a:r>
            <a:r>
              <a:rPr lang="en-US" sz="1800" b="1" dirty="0" smtClean="0">
                <a:solidFill>
                  <a:srgbClr val="FFC000"/>
                </a:solidFill>
              </a:rPr>
              <a:t> 79:533-536, 1993 )</a:t>
            </a:r>
          </a:p>
          <a:p>
            <a:endParaRPr lang="en-US" sz="2200" b="1" i="1" dirty="0" smtClean="0"/>
          </a:p>
          <a:p>
            <a:r>
              <a:rPr lang="en-US" sz="2200" b="1" i="1" dirty="0" smtClean="0"/>
              <a:t>The results of this study indicate that modern  high  resolution</a:t>
            </a:r>
          </a:p>
          <a:p>
            <a:pPr>
              <a:buNone/>
            </a:pPr>
            <a:r>
              <a:rPr lang="en-US" sz="2200" b="1" i="1" dirty="0" smtClean="0"/>
              <a:t>       </a:t>
            </a:r>
            <a:r>
              <a:rPr lang="en-US" sz="2200" b="1" i="1" dirty="0" err="1" smtClean="0"/>
              <a:t>neuroimaging</a:t>
            </a:r>
            <a:r>
              <a:rPr lang="en-US" sz="2200" b="1" i="1" dirty="0" smtClean="0"/>
              <a:t> alone cannot be used as a reliable tool to predict the histological diagnosis of </a:t>
            </a:r>
            <a:r>
              <a:rPr lang="en-US" sz="2200" b="1" i="1" dirty="0" err="1" smtClean="0"/>
              <a:t>astrocytoma</a:t>
            </a:r>
            <a:r>
              <a:rPr lang="en-US" sz="2200" b="1" i="1" dirty="0" smtClean="0"/>
              <a:t> (50% false-positive rate).</a:t>
            </a:r>
            <a:endParaRPr lang="en-US" sz="2200" b="1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Grading </a:t>
            </a:r>
            <a:r>
              <a:rPr lang="en-US" sz="3600" dirty="0" err="1" smtClean="0"/>
              <a:t>gliomas</a:t>
            </a:r>
            <a:r>
              <a:rPr lang="en-US" sz="3600" dirty="0" smtClean="0"/>
              <a:t> based on imaging characteristics alone underestimated the degree of malignancy in 1/3 cases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Tissue diagnosis should be attained whenever deemed safe and possible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</a:rPr>
              <a:t>Scott JN, Brasher PM, </a:t>
            </a:r>
            <a:r>
              <a:rPr lang="en-US" sz="2200" dirty="0" err="1" smtClean="0">
                <a:solidFill>
                  <a:srgbClr val="FFFF00"/>
                </a:solidFill>
              </a:rPr>
              <a:t>SevickRu</a:t>
            </a:r>
            <a:r>
              <a:rPr lang="en-US" sz="2200" dirty="0" smtClean="0">
                <a:solidFill>
                  <a:srgbClr val="FFFF00"/>
                </a:solidFill>
              </a:rPr>
              <a:t>, </a:t>
            </a:r>
            <a:r>
              <a:rPr lang="en-US" sz="2200" dirty="0" err="1" smtClean="0">
                <a:solidFill>
                  <a:srgbClr val="FFFF00"/>
                </a:solidFill>
              </a:rPr>
              <a:t>Rewcastle</a:t>
            </a:r>
            <a:r>
              <a:rPr lang="en-US" sz="2200" dirty="0" smtClean="0">
                <a:solidFill>
                  <a:srgbClr val="FFFF00"/>
                </a:solidFill>
              </a:rPr>
              <a:t> NB, Forsyth PA. How often are </a:t>
            </a:r>
            <a:r>
              <a:rPr lang="en-US" sz="2200" dirty="0" err="1" smtClean="0">
                <a:solidFill>
                  <a:srgbClr val="FFFF00"/>
                </a:solidFill>
              </a:rPr>
              <a:t>nonenhancingsupratentoralgliomas</a:t>
            </a:r>
            <a:r>
              <a:rPr lang="en-US" sz="2200" dirty="0" smtClean="0">
                <a:solidFill>
                  <a:srgbClr val="FFFF00"/>
                </a:solidFill>
              </a:rPr>
              <a:t> malignant? A </a:t>
            </a:r>
            <a:r>
              <a:rPr lang="en-US" sz="2200" dirty="0" err="1" smtClean="0">
                <a:solidFill>
                  <a:srgbClr val="FFFF00"/>
                </a:solidFill>
              </a:rPr>
              <a:t>popultion</a:t>
            </a:r>
            <a:r>
              <a:rPr lang="en-US" sz="2200" dirty="0" smtClean="0">
                <a:solidFill>
                  <a:srgbClr val="FFFF00"/>
                </a:solidFill>
              </a:rPr>
              <a:t> study. Neurology 2002:s9:947-9. </a:t>
            </a:r>
            <a:r>
              <a:rPr lang="en-US" sz="2000" dirty="0" smtClean="0">
                <a:solidFill>
                  <a:srgbClr val="FFFF00"/>
                </a:solidFill>
              </a:rPr>
              <a:t/>
            </a:r>
            <a:br>
              <a:rPr lang="en-US" sz="2000" dirty="0" smtClean="0">
                <a:solidFill>
                  <a:srgbClr val="FFFF00"/>
                </a:solidFill>
              </a:rPr>
            </a:br>
            <a:endParaRPr lang="en-US" sz="2000" dirty="0" smtClean="0">
              <a:solidFill>
                <a:srgbClr val="FFFF00"/>
              </a:solidFill>
            </a:endParaRPr>
          </a:p>
          <a:p>
            <a:r>
              <a:rPr lang="en-US" sz="3600" dirty="0" smtClean="0"/>
              <a:t>Recent studies have showed that contrast enhancement may occur in </a:t>
            </a:r>
            <a:r>
              <a:rPr lang="en-US" sz="3600" dirty="0" err="1" smtClean="0"/>
              <a:t>upto</a:t>
            </a:r>
            <a:r>
              <a:rPr lang="en-US" sz="3600" dirty="0" smtClean="0"/>
              <a:t> 40% of low grade </a:t>
            </a:r>
            <a:r>
              <a:rPr lang="en-US" sz="3600" dirty="0" err="1" smtClean="0"/>
              <a:t>gliomas</a:t>
            </a:r>
            <a:r>
              <a:rPr lang="en-US" sz="3600" dirty="0" smtClean="0"/>
              <a:t>.</a:t>
            </a:r>
          </a:p>
          <a:p>
            <a:pPr>
              <a:buNone/>
            </a:pPr>
            <a:endParaRPr/>
          </a:p>
          <a:p>
            <a:pPr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Scott CB, </a:t>
            </a:r>
            <a:r>
              <a:rPr lang="en-US" sz="2000" dirty="0" err="1" smtClean="0">
                <a:solidFill>
                  <a:srgbClr val="FFFF00"/>
                </a:solidFill>
              </a:rPr>
              <a:t>Scarantino</a:t>
            </a:r>
            <a:r>
              <a:rPr lang="en-US" sz="2000" dirty="0" smtClean="0">
                <a:solidFill>
                  <a:srgbClr val="FFFF00"/>
                </a:solidFill>
              </a:rPr>
              <a:t> C, </a:t>
            </a:r>
            <a:r>
              <a:rPr lang="en-US" sz="2000" dirty="0" err="1" smtClean="0">
                <a:solidFill>
                  <a:srgbClr val="FFFF00"/>
                </a:solidFill>
              </a:rPr>
              <a:t>Urtasun</a:t>
            </a:r>
            <a:r>
              <a:rPr lang="en-US" sz="2000" dirty="0" smtClean="0">
                <a:solidFill>
                  <a:srgbClr val="FFFF00"/>
                </a:solidFill>
              </a:rPr>
              <a:t> R, </a:t>
            </a:r>
            <a:r>
              <a:rPr lang="en-US" sz="2000" dirty="0" err="1" smtClean="0">
                <a:solidFill>
                  <a:srgbClr val="FFFF00"/>
                </a:solidFill>
              </a:rPr>
              <a:t>Movsas</a:t>
            </a:r>
            <a:r>
              <a:rPr lang="en-US" sz="2000" dirty="0" smtClean="0">
                <a:solidFill>
                  <a:srgbClr val="FFFF00"/>
                </a:solidFill>
              </a:rPr>
              <a:t> B, Jones CU, Simpson JR, eta. validation and predictive power of Radiation Therapy Oncology Group (RTOG) recursive partitioning analysis classes </a:t>
            </a:r>
            <a:r>
              <a:rPr lang="en-US" sz="2000" dirty="0" err="1" smtClean="0">
                <a:solidFill>
                  <a:srgbClr val="FFFF00"/>
                </a:solidFill>
              </a:rPr>
              <a:t>ror</a:t>
            </a:r>
            <a:r>
              <a:rPr lang="en-US" sz="2000" dirty="0" smtClean="0">
                <a:solidFill>
                  <a:srgbClr val="FFFF00"/>
                </a:solidFill>
              </a:rPr>
              <a:t> malignant </a:t>
            </a:r>
            <a:r>
              <a:rPr lang="en-US" sz="2000" dirty="0" err="1" smtClean="0">
                <a:solidFill>
                  <a:srgbClr val="FFFF00"/>
                </a:solidFill>
              </a:rPr>
              <a:t>glioma</a:t>
            </a:r>
            <a:r>
              <a:rPr lang="en-US" sz="2000" dirty="0" smtClean="0">
                <a:solidFill>
                  <a:srgbClr val="FFFF00"/>
                </a:solidFill>
              </a:rPr>
              <a:t> patients: A report using RTOG 90-06. </a:t>
            </a:r>
            <a:r>
              <a:rPr lang="en-US" sz="2000" dirty="0" err="1" smtClean="0">
                <a:solidFill>
                  <a:srgbClr val="FFFF00"/>
                </a:solidFill>
              </a:rPr>
              <a:t>Int</a:t>
            </a:r>
            <a:r>
              <a:rPr lang="en-US" sz="2000" dirty="0" smtClean="0">
                <a:solidFill>
                  <a:srgbClr val="FFFF00"/>
                </a:solidFill>
              </a:rPr>
              <a:t> J </a:t>
            </a:r>
            <a:r>
              <a:rPr lang="en-US" sz="2000" dirty="0" err="1" smtClean="0">
                <a:solidFill>
                  <a:srgbClr val="FFFF00"/>
                </a:solidFill>
              </a:rPr>
              <a:t>RadiatOncolBiol</a:t>
            </a:r>
            <a:r>
              <a:rPr lang="en-US" sz="2000" dirty="0" smtClean="0">
                <a:solidFill>
                  <a:srgbClr val="FFFF00"/>
                </a:solidFill>
              </a:rPr>
              <a:t> Phys 1998;40:51-5. </a:t>
            </a:r>
            <a:br>
              <a:rPr lang="en-US" sz="2000" dirty="0" smtClean="0">
                <a:solidFill>
                  <a:srgbClr val="FFFF00"/>
                </a:solidFill>
              </a:rPr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000" dirty="0" smtClean="0"/>
              <a:t>The expectant management of patients with LGGs can bring on other risks, such as, </a:t>
            </a:r>
          </a:p>
          <a:p>
            <a:endParaRPr lang="en-US" sz="5000" dirty="0" smtClean="0"/>
          </a:p>
          <a:p>
            <a:pPr>
              <a:buNone/>
            </a:pPr>
            <a:r>
              <a:rPr lang="en-US" sz="5000" dirty="0" smtClean="0"/>
              <a:t>       Malignant degeneration </a:t>
            </a:r>
          </a:p>
          <a:p>
            <a:pPr>
              <a:buNone/>
            </a:pPr>
            <a:r>
              <a:rPr lang="en-US" sz="5000" dirty="0" smtClean="0"/>
              <a:t>       Subsequent tumorgrowth, and</a:t>
            </a:r>
          </a:p>
          <a:p>
            <a:pPr>
              <a:buNone/>
            </a:pPr>
            <a:r>
              <a:rPr lang="en-US" sz="5000" dirty="0" smtClean="0"/>
              <a:t>       Irreversible neurological deficit. </a:t>
            </a:r>
          </a:p>
          <a:p>
            <a:pPr>
              <a:buNone/>
            </a:pPr>
            <a:endParaRPr lang="en-US" sz="5000" dirty="0" smtClean="0"/>
          </a:p>
          <a:p>
            <a:r>
              <a:rPr lang="en-US" sz="5000" dirty="0" smtClean="0"/>
              <a:t>How ever despite these theoretical risks, several retrospective series revealed that the timing of surgical intervention </a:t>
            </a:r>
            <a:r>
              <a:rPr lang="en-US" sz="5000" i="1" dirty="0" smtClean="0"/>
              <a:t>did </a:t>
            </a:r>
            <a:r>
              <a:rPr lang="en-US" sz="5000" b="1" i="1" dirty="0" smtClean="0"/>
              <a:t>not </a:t>
            </a:r>
            <a:r>
              <a:rPr lang="en-US" sz="5000" b="1" dirty="0" smtClean="0"/>
              <a:t>affect </a:t>
            </a:r>
            <a:r>
              <a:rPr lang="en-US" sz="5000" dirty="0" smtClean="0"/>
              <a:t>the </a:t>
            </a:r>
            <a:r>
              <a:rPr lang="en-US" sz="5000" b="1" dirty="0" smtClean="0"/>
              <a:t>rates of </a:t>
            </a:r>
            <a:r>
              <a:rPr lang="en-US" sz="5000" dirty="0" smtClean="0"/>
              <a:t>malignant transformation, overall survival, </a:t>
            </a:r>
            <a:r>
              <a:rPr lang="en-US" sz="5000" b="1" dirty="0" smtClean="0"/>
              <a:t>or </a:t>
            </a:r>
            <a:r>
              <a:rPr lang="en-US" sz="5000" dirty="0" smtClean="0"/>
              <a:t>QOL.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500" dirty="0" err="1" smtClean="0">
                <a:solidFill>
                  <a:srgbClr val="FFFF00"/>
                </a:solidFill>
              </a:rPr>
              <a:t>Reijneveld</a:t>
            </a:r>
            <a:r>
              <a:rPr lang="en-US" sz="3500" dirty="0" smtClean="0">
                <a:solidFill>
                  <a:srgbClr val="FFFF00"/>
                </a:solidFill>
              </a:rPr>
              <a:t> JC, </a:t>
            </a:r>
            <a:r>
              <a:rPr lang="en-US" sz="3500" dirty="0" err="1" smtClean="0">
                <a:solidFill>
                  <a:srgbClr val="FFFF00"/>
                </a:solidFill>
              </a:rPr>
              <a:t>Sitskoorn</a:t>
            </a:r>
            <a:r>
              <a:rPr lang="en-US" sz="3500" dirty="0" smtClean="0">
                <a:solidFill>
                  <a:srgbClr val="FFFF00"/>
                </a:solidFill>
              </a:rPr>
              <a:t> MM, Klein M, </a:t>
            </a:r>
            <a:r>
              <a:rPr lang="en-US" sz="3500" dirty="0" err="1" smtClean="0">
                <a:solidFill>
                  <a:srgbClr val="FFFF00"/>
                </a:solidFill>
              </a:rPr>
              <a:t>Nuyen</a:t>
            </a:r>
            <a:r>
              <a:rPr lang="en-US" sz="3500" dirty="0" smtClean="0">
                <a:solidFill>
                  <a:srgbClr val="FFFF00"/>
                </a:solidFill>
              </a:rPr>
              <a:t> J, </a:t>
            </a:r>
            <a:r>
              <a:rPr lang="en-US" sz="3500" dirty="0" err="1" smtClean="0">
                <a:solidFill>
                  <a:srgbClr val="FFFF00"/>
                </a:solidFill>
              </a:rPr>
              <a:t>Taphoorn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Mj</a:t>
            </a:r>
            <a:r>
              <a:rPr lang="en-US" sz="3500" dirty="0" smtClean="0">
                <a:solidFill>
                  <a:srgbClr val="FFFF00"/>
                </a:solidFill>
              </a:rPr>
              <a:t>. Cognitive status and quality of life in patients with suspected versus proven low grade </a:t>
            </a:r>
            <a:r>
              <a:rPr lang="en-US" sz="3500" dirty="0" err="1" smtClean="0">
                <a:solidFill>
                  <a:srgbClr val="FFFF00"/>
                </a:solidFill>
              </a:rPr>
              <a:t>gliomas</a:t>
            </a:r>
            <a:r>
              <a:rPr lang="en-US" sz="3500" dirty="0" smtClean="0">
                <a:solidFill>
                  <a:srgbClr val="FFFF00"/>
                </a:solidFill>
              </a:rPr>
              <a:t>, </a:t>
            </a:r>
            <a:r>
              <a:rPr lang="en-US" sz="3500" dirty="0" err="1" smtClean="0">
                <a:solidFill>
                  <a:srgbClr val="FFFF00"/>
                </a:solidFill>
              </a:rPr>
              <a:t>Neorology</a:t>
            </a:r>
            <a:r>
              <a:rPr lang="en-US" sz="3500" dirty="0" smtClean="0">
                <a:solidFill>
                  <a:srgbClr val="FFFF00"/>
                </a:solidFill>
              </a:rPr>
              <a:t> 2001;56:618-23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Radical or total resection is the surgical procedure of choice.</a:t>
            </a:r>
          </a:p>
          <a:p>
            <a:endParaRPr lang="en-US" dirty="0" smtClean="0"/>
          </a:p>
          <a:p>
            <a:r>
              <a:rPr lang="en-US" dirty="0" smtClean="0"/>
              <a:t>Many patients with these tumors, complete removal of the lesion can result in cure.</a:t>
            </a:r>
          </a:p>
          <a:p>
            <a:endParaRPr lang="en-US" dirty="0" smtClean="0"/>
          </a:p>
          <a:p>
            <a:r>
              <a:rPr lang="en-US" dirty="0" smtClean="0"/>
              <a:t>Partial resection may be appropriate for some low-grade </a:t>
            </a:r>
            <a:r>
              <a:rPr lang="en-US" dirty="0" err="1" smtClean="0"/>
              <a:t>astrocytomas</a:t>
            </a:r>
            <a:r>
              <a:rPr lang="en-US" dirty="0" smtClean="0"/>
              <a:t>, particularly those that are near important areas of the brain.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Timing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Early Vs Late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Type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Partial Vs Radical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for Early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Definitive diagnosis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Possibility of gross total resection with potential for cure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Control of seizures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Neurological improvement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Control of ICP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Longer disease free interval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5943600"/>
            <a:ext cx="8153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Van </a:t>
            </a:r>
            <a:r>
              <a:rPr lang="en-US" sz="1400" dirty="0" err="1" smtClean="0">
                <a:solidFill>
                  <a:srgbClr val="FFFF00"/>
                </a:solidFill>
              </a:rPr>
              <a:t>Veelen</a:t>
            </a:r>
            <a:r>
              <a:rPr lang="en-US" sz="1400" dirty="0" smtClean="0">
                <a:solidFill>
                  <a:srgbClr val="FFFF00"/>
                </a:solidFill>
              </a:rPr>
              <a:t> ML, </a:t>
            </a:r>
            <a:r>
              <a:rPr lang="en-US" sz="1400" dirty="0" err="1" smtClean="0">
                <a:solidFill>
                  <a:srgbClr val="FFFF00"/>
                </a:solidFill>
              </a:rPr>
              <a:t>Avezaat</a:t>
            </a:r>
            <a:r>
              <a:rPr lang="en-US" sz="1400" dirty="0" smtClean="0">
                <a:solidFill>
                  <a:srgbClr val="FFFF00"/>
                </a:solidFill>
              </a:rPr>
              <a:t> CJ, </a:t>
            </a:r>
            <a:r>
              <a:rPr lang="en-US" sz="1400" dirty="0" err="1" smtClean="0">
                <a:solidFill>
                  <a:srgbClr val="FFFF00"/>
                </a:solidFill>
              </a:rPr>
              <a:t>Kros</a:t>
            </a:r>
            <a:r>
              <a:rPr lang="en-US" sz="1400" dirty="0" smtClean="0">
                <a:solidFill>
                  <a:srgbClr val="FFFF00"/>
                </a:solidFill>
              </a:rPr>
              <a:t> JM, van </a:t>
            </a:r>
            <a:r>
              <a:rPr lang="en-US" sz="1400" dirty="0" err="1" smtClean="0">
                <a:solidFill>
                  <a:srgbClr val="FFFF00"/>
                </a:solidFill>
              </a:rPr>
              <a:t>futten</a:t>
            </a:r>
            <a:r>
              <a:rPr lang="en-US" sz="1400" dirty="0" smtClean="0">
                <a:solidFill>
                  <a:srgbClr val="FFFF00"/>
                </a:solidFill>
              </a:rPr>
              <a:t> W, </a:t>
            </a:r>
            <a:r>
              <a:rPr lang="en-US" sz="1400" dirty="0" err="1" smtClean="0">
                <a:solidFill>
                  <a:srgbClr val="FFFF00"/>
                </a:solidFill>
              </a:rPr>
              <a:t>Vecht</a:t>
            </a:r>
            <a:r>
              <a:rPr lang="en-US" sz="1400" dirty="0" smtClean="0">
                <a:solidFill>
                  <a:srgbClr val="FFFF00"/>
                </a:solidFill>
              </a:rPr>
              <a:t> C. </a:t>
            </a:r>
            <a:r>
              <a:rPr lang="en-US" sz="1400" dirty="0" err="1" smtClean="0">
                <a:solidFill>
                  <a:srgbClr val="FFFF00"/>
                </a:solidFill>
              </a:rPr>
              <a:t>Supratentorial</a:t>
            </a:r>
            <a:r>
              <a:rPr lang="en-US" sz="1400" dirty="0" smtClean="0">
                <a:solidFill>
                  <a:srgbClr val="FFFF00"/>
                </a:solidFill>
              </a:rPr>
              <a:t> low grade </a:t>
            </a:r>
            <a:r>
              <a:rPr lang="en-US" sz="1400" dirty="0" err="1" smtClean="0">
                <a:solidFill>
                  <a:srgbClr val="FFFF00"/>
                </a:solidFill>
              </a:rPr>
              <a:t>astrocytoma</a:t>
            </a:r>
            <a:r>
              <a:rPr lang="en-US" sz="1400" dirty="0" smtClean="0">
                <a:solidFill>
                  <a:srgbClr val="FFFF00"/>
                </a:solidFill>
              </a:rPr>
              <a:t>: Prognostic factors, de-</a:t>
            </a:r>
            <a:r>
              <a:rPr lang="en-US" sz="1400" dirty="0" err="1" smtClean="0">
                <a:solidFill>
                  <a:srgbClr val="FFFF00"/>
                </a:solidFill>
              </a:rPr>
              <a:t>diffrerentiaton</a:t>
            </a:r>
            <a:r>
              <a:rPr lang="en-US" sz="1400" dirty="0" smtClean="0">
                <a:solidFill>
                  <a:srgbClr val="FFFF00"/>
                </a:solidFill>
              </a:rPr>
              <a:t>, and the issue of early versus late surgery. J </a:t>
            </a:r>
            <a:r>
              <a:rPr lang="en-US" sz="1400" dirty="0" err="1" smtClean="0">
                <a:solidFill>
                  <a:srgbClr val="FFFF00"/>
                </a:solidFill>
              </a:rPr>
              <a:t>NeurolNeurosurgery</a:t>
            </a:r>
            <a:r>
              <a:rPr lang="en-US" sz="1400" dirty="0" smtClean="0">
                <a:solidFill>
                  <a:srgbClr val="FFFF00"/>
                </a:solidFill>
              </a:rPr>
              <a:t> Psychiatry 199864:581-7.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Enhanced ability of immune cells to wipe out tumor 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Greater kill by post op RT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Chances of killing of cells with increased malignant potential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Against Early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470916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2800" dirty="0" smtClean="0"/>
              <a:t>Longer disease free interval is lead time bias</a:t>
            </a:r>
          </a:p>
          <a:p>
            <a:pPr lvl="1">
              <a:lnSpc>
                <a:spcPct val="80000"/>
              </a:lnSpc>
              <a:buNone/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Immunological activity against low grade </a:t>
            </a:r>
            <a:r>
              <a:rPr lang="en-US" sz="2800" dirty="0" err="1" smtClean="0"/>
              <a:t>glioma</a:t>
            </a:r>
            <a:r>
              <a:rPr lang="en-US" sz="2800" dirty="0" smtClean="0"/>
              <a:t>  is controversial</a:t>
            </a:r>
          </a:p>
          <a:p>
            <a:pPr lvl="1">
              <a:lnSpc>
                <a:spcPct val="80000"/>
              </a:lnSpc>
              <a:buNone/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Post op radiotherapy  does not kill all cells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Of Resection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Till date no class 1 evidence to support radical resection.</a:t>
            </a:r>
          </a:p>
          <a:p>
            <a:r>
              <a:rPr lang="en-US" dirty="0" smtClean="0"/>
              <a:t>There are lot of retrospective data to suggest benefit in survival and in quality of life.</a:t>
            </a:r>
          </a:p>
          <a:p>
            <a:r>
              <a:rPr lang="en-US" dirty="0" smtClean="0"/>
              <a:t>Two prospective studies have shown  benefit of extensive surgery in overall survival on </a:t>
            </a:r>
            <a:r>
              <a:rPr lang="en-US" dirty="0" err="1" smtClean="0"/>
              <a:t>univariate</a:t>
            </a:r>
            <a:r>
              <a:rPr lang="en-US" dirty="0" smtClean="0"/>
              <a:t> analysis.</a:t>
            </a:r>
          </a:p>
          <a:p>
            <a:r>
              <a:rPr lang="en-US" dirty="0" smtClean="0"/>
              <a:t>On multivariate analysis these showed minimal benefits.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FFC000"/>
                </a:solidFill>
              </a:rPr>
              <a:t>       Nader </a:t>
            </a:r>
            <a:r>
              <a:rPr lang="en-US" sz="2000" b="1" dirty="0" err="1" smtClean="0">
                <a:solidFill>
                  <a:srgbClr val="FFC000"/>
                </a:solidFill>
              </a:rPr>
              <a:t>Sanai</a:t>
            </a:r>
            <a:r>
              <a:rPr lang="en-US" sz="2000" b="1" dirty="0" smtClean="0">
                <a:solidFill>
                  <a:srgbClr val="FFC000"/>
                </a:solidFill>
              </a:rPr>
              <a:t>, M.D , </a:t>
            </a:r>
            <a:r>
              <a:rPr lang="en-US" sz="2000" b="1" dirty="0" err="1" smtClean="0">
                <a:solidFill>
                  <a:srgbClr val="FFC000"/>
                </a:solidFill>
              </a:rPr>
              <a:t>Mitchel</a:t>
            </a:r>
            <a:r>
              <a:rPr lang="en-US" sz="2000" b="1" dirty="0" smtClean="0">
                <a:solidFill>
                  <a:srgbClr val="FFC000"/>
                </a:solidFill>
              </a:rPr>
              <a:t> S. Berger, M.D.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</a:rPr>
              <a:t>      Brain Tumor Research Center, Department of Neurological Surgery, University of California at San Francisco, San Francisco, California.</a:t>
            </a:r>
          </a:p>
          <a:p>
            <a:pPr>
              <a:buNone/>
            </a:pPr>
            <a:endParaRPr lang="en-US" sz="2000" dirty="0" smtClean="0">
              <a:solidFill>
                <a:srgbClr val="FFC000"/>
              </a:solidFill>
            </a:endParaRPr>
          </a:p>
          <a:p>
            <a:r>
              <a:rPr lang="en-US" sz="2000" dirty="0" smtClean="0"/>
              <a:t>No general consensus in the literature regarding the role of extent of resection (EOR) in improving patient outcome.</a:t>
            </a:r>
          </a:p>
          <a:p>
            <a:endParaRPr lang="en-US" sz="2000" dirty="0" smtClean="0">
              <a:solidFill>
                <a:srgbClr val="FFC000"/>
              </a:solidFill>
            </a:endParaRPr>
          </a:p>
          <a:p>
            <a:r>
              <a:rPr lang="en-US" sz="2000" dirty="0" smtClean="0"/>
              <a:t>A literature search of the </a:t>
            </a:r>
            <a:r>
              <a:rPr lang="en-US" sz="2000" dirty="0" err="1" smtClean="0"/>
              <a:t>PubMed</a:t>
            </a:r>
            <a:r>
              <a:rPr lang="en-US" sz="2000" dirty="0" smtClean="0"/>
              <a:t> database from January 1990 to December 2007</a:t>
            </a:r>
          </a:p>
          <a:p>
            <a:endParaRPr lang="en-US" sz="2000" dirty="0" smtClean="0">
              <a:solidFill>
                <a:srgbClr val="FFC000"/>
              </a:solidFill>
            </a:endParaRPr>
          </a:p>
          <a:p>
            <a:r>
              <a:rPr lang="en-US" sz="2000" dirty="0" smtClean="0"/>
              <a:t>Series of adult hemispheric </a:t>
            </a:r>
            <a:r>
              <a:rPr lang="en-US" sz="2000" dirty="0" err="1" smtClean="0"/>
              <a:t>gliomas</a:t>
            </a:r>
            <a:r>
              <a:rPr lang="en-US" sz="20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59912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Large proportion of primary brain tumors.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15 to 35% in most reported series.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 (</a:t>
            </a:r>
            <a:r>
              <a:rPr lang="en-US" sz="1600" dirty="0" err="1" smtClean="0">
                <a:solidFill>
                  <a:srgbClr val="FFFF00"/>
                </a:solidFill>
              </a:rPr>
              <a:t>Piepmeier</a:t>
            </a:r>
            <a:r>
              <a:rPr lang="en-US" sz="1600" dirty="0" smtClean="0">
                <a:solidFill>
                  <a:srgbClr val="FFFF00"/>
                </a:solidFill>
              </a:rPr>
              <a:t> J, Christopher S, Spencer D, et al: Variations in the natural history and survival of patients with </a:t>
            </a:r>
            <a:r>
              <a:rPr lang="en-US" sz="1600" dirty="0" err="1" smtClean="0">
                <a:solidFill>
                  <a:srgbClr val="FFFF00"/>
                </a:solidFill>
              </a:rPr>
              <a:t>supratentorial</a:t>
            </a:r>
            <a:r>
              <a:rPr lang="en-US" sz="1600" dirty="0" smtClean="0">
                <a:solidFill>
                  <a:srgbClr val="FFFF00"/>
                </a:solidFill>
              </a:rPr>
              <a:t> low grade </a:t>
            </a:r>
            <a:r>
              <a:rPr lang="en-US" sz="1600" dirty="0" err="1" smtClean="0">
                <a:solidFill>
                  <a:srgbClr val="FFFF00"/>
                </a:solidFill>
              </a:rPr>
              <a:t>astrocytomas</a:t>
            </a:r>
            <a:r>
              <a:rPr lang="en-US" sz="1600" dirty="0" smtClean="0">
                <a:solidFill>
                  <a:srgbClr val="FFFF00"/>
                </a:solidFill>
              </a:rPr>
              <a:t>. </a:t>
            </a:r>
            <a:r>
              <a:rPr lang="en-US" sz="1600" b="1" dirty="0" smtClean="0">
                <a:solidFill>
                  <a:srgbClr val="FFFF00"/>
                </a:solidFill>
              </a:rPr>
              <a:t>Neurosurgery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</a:rPr>
              <a:t>         38:872.879, 1996 )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Include a remarkable diversity of lesions.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Virtually every tumor of </a:t>
            </a:r>
            <a:r>
              <a:rPr lang="en-US" dirty="0" err="1" smtClean="0"/>
              <a:t>glial</a:t>
            </a:r>
            <a:r>
              <a:rPr lang="en-US" dirty="0" smtClean="0"/>
              <a:t> origin that is not overtly malignant.</a:t>
            </a:r>
          </a:p>
          <a:p>
            <a:endParaRPr lang="en-US" dirty="0" smtClean="0"/>
          </a:p>
          <a:p>
            <a:r>
              <a:rPr lang="en-US" dirty="0" smtClean="0"/>
              <a:t>WHO  grade 1 and 2 are considered low grade.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Ten studies  since 1990 met The inclusion criteria and have applied statistical analysis to examine the role of EOR in improving survival and delaying tumor progression among patients with low-grade </a:t>
            </a:r>
            <a:r>
              <a:rPr lang="en-US" dirty="0" err="1" smtClean="0"/>
              <a:t>gliomas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In none of these studies were patients randomized with respect to the extent of surgery, and in only three studies did they include a volumetric analysis of EOR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Of the </a:t>
            </a:r>
            <a:r>
              <a:rPr lang="en-US" dirty="0" err="1" smtClean="0"/>
              <a:t>nonvolumetric</a:t>
            </a:r>
            <a:r>
              <a:rPr lang="en-US" dirty="0" smtClean="0"/>
              <a:t> studies, six demonstrated evidence supporting EOR as a statistically significant predictor of either 5-year survival</a:t>
            </a:r>
          </a:p>
          <a:p>
            <a:pPr>
              <a:buNone/>
            </a:pPr>
            <a:r>
              <a:rPr lang="en-US" dirty="0" smtClean="0"/>
              <a:t>     or 5-year progression-free survival.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one </a:t>
            </a:r>
            <a:r>
              <a:rPr lang="en-US" dirty="0" err="1" smtClean="0"/>
              <a:t>nonvolumetric</a:t>
            </a:r>
            <a:r>
              <a:rPr lang="en-US" dirty="0" smtClean="0"/>
              <a:t> study did not support</a:t>
            </a:r>
          </a:p>
          <a:p>
            <a:pPr>
              <a:buNone/>
            </a:pPr>
            <a:r>
              <a:rPr lang="en-US" dirty="0" smtClean="0"/>
              <a:t>    EOR as a predictor of patient outcome.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Of the three volumetric studies reviewed, all demonstrated statistical significance based on 5-year survival.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effect of a greater EOR  in the low-grade </a:t>
            </a:r>
            <a:r>
              <a:rPr lang="en-US" dirty="0" err="1" smtClean="0"/>
              <a:t>glioma</a:t>
            </a:r>
            <a:r>
              <a:rPr lang="en-US" dirty="0" smtClean="0"/>
              <a:t> studies, the mean survival changed from 61.1 to 90.5 months.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analysis reveals a growing correlation between greater EOR and patient survival.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addition to providing longer overall survival, more aggressive resections for low-grade </a:t>
            </a:r>
            <a:r>
              <a:rPr lang="en-US" dirty="0" err="1" smtClean="0"/>
              <a:t>gliomas</a:t>
            </a:r>
            <a:r>
              <a:rPr lang="en-US" dirty="0" smtClean="0"/>
              <a:t> may also affect the risk of malignant transformation among low-grade </a:t>
            </a:r>
            <a:r>
              <a:rPr lang="en-US" dirty="0" err="1" smtClean="0"/>
              <a:t>gliomas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Because no Class I evidence exists to support a particular management paradigm, the optimal combination of surgery and various therapeutic options remains unknown.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5800" y="619125"/>
            <a:ext cx="78105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85800" y="41148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Matthew J. </a:t>
            </a:r>
            <a:r>
              <a:rPr lang="en-US" b="1" dirty="0" err="1" smtClean="0"/>
              <a:t>McGirt</a:t>
            </a:r>
            <a:r>
              <a:rPr lang="en-US" b="1" dirty="0" smtClean="0"/>
              <a:t>, </a:t>
            </a:r>
            <a:r>
              <a:rPr lang="en-US" b="1" dirty="0" err="1" smtClean="0"/>
              <a:t>M.D.etal</a:t>
            </a:r>
            <a:r>
              <a:rPr lang="en-US" b="1" dirty="0" smtClean="0"/>
              <a:t> </a:t>
            </a:r>
            <a:r>
              <a:rPr lang="en-US" dirty="0" smtClean="0"/>
              <a:t>Department of Neurosurgery,</a:t>
            </a:r>
          </a:p>
          <a:p>
            <a:r>
              <a:rPr lang="en-US" dirty="0" smtClean="0"/>
              <a:t>The Johns Hopkins  School of Medicine, and </a:t>
            </a:r>
            <a:r>
              <a:rPr lang="en-US" dirty="0" err="1" smtClean="0"/>
              <a:t>Neuro</a:t>
            </a:r>
            <a:r>
              <a:rPr lang="en-US" dirty="0" smtClean="0"/>
              <a:t>-oncology Surgical Outcomes Research Laboratory, Baltimore, Maryland.</a:t>
            </a:r>
          </a:p>
          <a:p>
            <a:r>
              <a:rPr lang="en-US" dirty="0" smtClean="0"/>
              <a:t>Neurosurgery 63:700–708, 2008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METHODS: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R</a:t>
            </a:r>
            <a:r>
              <a:rPr lang="en-US" dirty="0" smtClean="0"/>
              <a:t>etrospective cohort study (n  170)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1996 and 2007</a:t>
            </a:r>
          </a:p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Gross total resection </a:t>
            </a:r>
            <a:r>
              <a:rPr lang="en-US" dirty="0" smtClean="0"/>
              <a:t>(GTR) (complete resection</a:t>
            </a:r>
          </a:p>
          <a:p>
            <a:pPr>
              <a:buNone/>
            </a:pPr>
            <a:r>
              <a:rPr lang="en-US" dirty="0" smtClean="0"/>
              <a:t>      of the preoperative fluid-attenuated inversion recovery signal abnormality)</a:t>
            </a:r>
          </a:p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Near total resection </a:t>
            </a:r>
            <a:r>
              <a:rPr lang="en-US" dirty="0" smtClean="0"/>
              <a:t>(NTR) (3-mm thin residual fluid-attenuated inversion recovery signal abnormality around the rim of the resection cavity only), </a:t>
            </a:r>
          </a:p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Subtotal resection </a:t>
            </a:r>
            <a:r>
              <a:rPr lang="en-US" dirty="0" smtClean="0"/>
              <a:t>(STR) (residual nodular fluid-attenuated inversion recovery signal abnormality) </a:t>
            </a:r>
          </a:p>
          <a:p>
            <a:r>
              <a:rPr lang="en-US" dirty="0" smtClean="0"/>
              <a:t>Based on magnetic resonance imaging performed less than 48 hours after surgery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Overall survival ( OS ) </a:t>
            </a:r>
            <a:r>
              <a:rPr lang="en-US" dirty="0" smtClean="0"/>
              <a:t>: the time from surgery to death.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Progression-free survival (PFS) :</a:t>
            </a:r>
            <a:r>
              <a:rPr lang="en-US" dirty="0" smtClean="0"/>
              <a:t> the time from surgery to increase in tumor size on follow-up imaging or malignant degeneration.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Malignant degeneration-free survival (MFS):</a:t>
            </a:r>
          </a:p>
          <a:p>
            <a:pPr>
              <a:buNone/>
            </a:pPr>
            <a:r>
              <a:rPr lang="en-US" dirty="0" smtClean="0"/>
              <a:t>     the time from surgery to demonstration of gadolinium enhancement on follow-up imaging and/or WHO Grade III or IV tumor on subsequent biopsy.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Median time from symptom onset to surgery was 0.26 years (range,0.1–8.3 years ).</a:t>
            </a:r>
          </a:p>
          <a:p>
            <a:r>
              <a:rPr lang="en-US" dirty="0" smtClean="0"/>
              <a:t> GTR    65 (38%)</a:t>
            </a:r>
          </a:p>
          <a:p>
            <a:r>
              <a:rPr lang="en-US" dirty="0" smtClean="0"/>
              <a:t> NTR    39 (23%)</a:t>
            </a:r>
          </a:p>
          <a:p>
            <a:r>
              <a:rPr lang="en-US" dirty="0" smtClean="0"/>
              <a:t> STR     66 (39%)</a:t>
            </a:r>
          </a:p>
          <a:p>
            <a:r>
              <a:rPr lang="en-US" dirty="0" smtClean="0"/>
              <a:t>Progression and malignant degeneration were identified in 70 (42%) and 40 (24%) cases, respectively. </a:t>
            </a:r>
          </a:p>
          <a:p>
            <a:r>
              <a:rPr lang="en-US" dirty="0" smtClean="0"/>
              <a:t>For all patients, median time to progression was 4.6 years and median time to malignant degeneration was 8.8 years. </a:t>
            </a:r>
          </a:p>
          <a:p>
            <a:r>
              <a:rPr lang="en-US" dirty="0" smtClean="0"/>
              <a:t>Median OS was 12 years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GTR was associated with a delay in tumor progression and malignant </a:t>
            </a:r>
            <a:r>
              <a:rPr lang="en-US" dirty="0" smtClean="0"/>
              <a:t>degeneration as well as improved OS independent of age, degree of disability, histological subtype, or revision versus primary resection.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GTR should be safely attempted when not limited by eloquent cortex.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38200" y="152400"/>
            <a:ext cx="7800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33400" y="1524000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Forty- six patients underwent resection using </a:t>
            </a:r>
            <a:r>
              <a:rPr lang="en-US" sz="2400" dirty="0" err="1" smtClean="0"/>
              <a:t>iMRI</a:t>
            </a:r>
            <a:r>
              <a:rPr lang="en-US" sz="2400" dirty="0" smtClean="0"/>
              <a:t> guidance.</a:t>
            </a:r>
          </a:p>
          <a:p>
            <a:endParaRPr lang="en-US" sz="2400" dirty="0" smtClean="0"/>
          </a:p>
          <a:p>
            <a:r>
              <a:rPr lang="en-US" sz="2400" dirty="0" smtClean="0"/>
              <a:t>Surgery was terminated after </a:t>
            </a:r>
            <a:r>
              <a:rPr lang="en-US" sz="2400" dirty="0" err="1" smtClean="0"/>
              <a:t>iMRI</a:t>
            </a:r>
            <a:r>
              <a:rPr lang="en-US" sz="2400" dirty="0" smtClean="0"/>
              <a:t> in 23 patients (52%) </a:t>
            </a:r>
          </a:p>
          <a:p>
            <a:endParaRPr lang="en-US" sz="2400" dirty="0" smtClean="0"/>
          </a:p>
          <a:p>
            <a:r>
              <a:rPr lang="en-US" sz="2400" dirty="0" smtClean="0"/>
              <a:t>Twenty- one patients (47%) underwent additional resection of residual tumor after </a:t>
            </a:r>
            <a:r>
              <a:rPr lang="en-US" sz="2400" dirty="0" err="1" smtClean="0"/>
              <a:t>iMRI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For enhancing </a:t>
            </a:r>
            <a:r>
              <a:rPr lang="en-US" sz="2400" dirty="0" err="1" smtClean="0"/>
              <a:t>gliomas</a:t>
            </a:r>
            <a:r>
              <a:rPr lang="en-US" sz="2400" dirty="0" smtClean="0"/>
              <a:t>, the median EOR increased significantly from 84% (range, 59%–97%) to 99% (range, 85%–100%) with additional tumor removal after </a:t>
            </a:r>
            <a:r>
              <a:rPr lang="en-US" sz="2400" dirty="0" err="1" smtClean="0"/>
              <a:t>iMRI</a:t>
            </a:r>
            <a:r>
              <a:rPr lang="en-US" sz="2400" dirty="0" smtClean="0"/>
              <a:t> (P  0.001).</a:t>
            </a:r>
          </a:p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685800" y="6119336"/>
            <a:ext cx="76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FFFF00"/>
                </a:solidFill>
              </a:rPr>
              <a:t>Mustafa Aziz </a:t>
            </a:r>
            <a:r>
              <a:rPr lang="en-US" sz="1400" dirty="0" err="1" smtClean="0">
                <a:solidFill>
                  <a:srgbClr val="FFFF00"/>
                </a:solidFill>
              </a:rPr>
              <a:t>Hatiboglu</a:t>
            </a:r>
            <a:r>
              <a:rPr lang="en-US" sz="1400" dirty="0" smtClean="0">
                <a:solidFill>
                  <a:srgbClr val="FFFF00"/>
                </a:solidFill>
              </a:rPr>
              <a:t>, M.D., Jeffrey S. Weinberg, M.D., </a:t>
            </a:r>
            <a:r>
              <a:rPr lang="en-US" sz="1400" dirty="0" err="1" smtClean="0">
                <a:solidFill>
                  <a:srgbClr val="FFFF00"/>
                </a:solidFill>
              </a:rPr>
              <a:t>DimaSuki</a:t>
            </a:r>
            <a:r>
              <a:rPr lang="en-US" sz="1400" dirty="0" smtClean="0">
                <a:solidFill>
                  <a:srgbClr val="FFFF00"/>
                </a:solidFill>
              </a:rPr>
              <a:t>, Ph.D., </a:t>
            </a:r>
            <a:r>
              <a:rPr lang="en-US" sz="1400" dirty="0" err="1" smtClean="0">
                <a:solidFill>
                  <a:srgbClr val="FFFF00"/>
                </a:solidFill>
              </a:rPr>
              <a:t>GaneshRao</a:t>
            </a:r>
            <a:r>
              <a:rPr lang="en-US" sz="1400" dirty="0" smtClean="0">
                <a:solidFill>
                  <a:srgbClr val="FFFF00"/>
                </a:solidFill>
              </a:rPr>
              <a:t>, </a:t>
            </a:r>
            <a:r>
              <a:rPr lang="en-US" sz="1400" dirty="0" err="1" smtClean="0">
                <a:solidFill>
                  <a:srgbClr val="FFFF00"/>
                </a:solidFill>
              </a:rPr>
              <a:t>M.D.etal</a:t>
            </a:r>
            <a:r>
              <a:rPr lang="en-US" sz="1400" dirty="0" smtClean="0">
                <a:solidFill>
                  <a:srgbClr val="FFFF00"/>
                </a:solidFill>
              </a:rPr>
              <a:t> ,Department of Neurosurgery, The University of </a:t>
            </a:r>
            <a:r>
              <a:rPr lang="en-US" sz="1400" dirty="0" err="1" smtClean="0">
                <a:solidFill>
                  <a:srgbClr val="FFFF00"/>
                </a:solidFill>
              </a:rPr>
              <a:t>Texas,M</a:t>
            </a:r>
            <a:r>
              <a:rPr lang="en-US" sz="1400" dirty="0" smtClean="0">
                <a:solidFill>
                  <a:srgbClr val="FFFF00"/>
                </a:solidFill>
              </a:rPr>
              <a:t>. D. Anderson Cancer Center, Houston, Texas.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5-year survival percentages range from 42 to 92% in the literature.</a:t>
            </a:r>
          </a:p>
          <a:p>
            <a:pPr>
              <a:buNone/>
            </a:pPr>
            <a:endParaRPr lang="en-US" sz="19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1900" dirty="0" smtClean="0">
                <a:solidFill>
                  <a:srgbClr val="FFC000"/>
                </a:solidFill>
              </a:rPr>
              <a:t>Laws ER </a:t>
            </a:r>
            <a:r>
              <a:rPr lang="en-US" sz="1900" dirty="0" err="1" smtClean="0">
                <a:solidFill>
                  <a:srgbClr val="FFC000"/>
                </a:solidFill>
              </a:rPr>
              <a:t>Jr</a:t>
            </a:r>
            <a:r>
              <a:rPr lang="en-US" sz="1900" dirty="0" smtClean="0">
                <a:solidFill>
                  <a:srgbClr val="FFC000"/>
                </a:solidFill>
              </a:rPr>
              <a:t>, Taylor WF, Clifton MB, Okazaki H: Neurosurgical management of low-grade </a:t>
            </a:r>
            <a:r>
              <a:rPr lang="en-US" sz="1900" dirty="0" err="1" smtClean="0">
                <a:solidFill>
                  <a:srgbClr val="FFC000"/>
                </a:solidFill>
              </a:rPr>
              <a:t>astrocytoma</a:t>
            </a:r>
            <a:r>
              <a:rPr lang="en-US" sz="1900" dirty="0" smtClean="0">
                <a:solidFill>
                  <a:srgbClr val="FFC000"/>
                </a:solidFill>
              </a:rPr>
              <a:t> of the cerebral hemispheres. </a:t>
            </a:r>
            <a:r>
              <a:rPr lang="en-US" sz="1900" b="1" dirty="0" smtClean="0">
                <a:solidFill>
                  <a:srgbClr val="FFC000"/>
                </a:solidFill>
              </a:rPr>
              <a:t>J </a:t>
            </a:r>
            <a:r>
              <a:rPr lang="en-US" sz="1900" b="1" dirty="0" err="1" smtClean="0">
                <a:solidFill>
                  <a:srgbClr val="FFC000"/>
                </a:solidFill>
              </a:rPr>
              <a:t>Neurosurg</a:t>
            </a:r>
            <a:r>
              <a:rPr lang="en-US" sz="1900" b="1" dirty="0" smtClean="0">
                <a:solidFill>
                  <a:srgbClr val="FFC000"/>
                </a:solidFill>
              </a:rPr>
              <a:t> 61:665– </a:t>
            </a:r>
            <a:r>
              <a:rPr lang="en-US" sz="1900" dirty="0" smtClean="0">
                <a:solidFill>
                  <a:srgbClr val="FFC000"/>
                </a:solidFill>
              </a:rPr>
              <a:t>673, 1984.</a:t>
            </a:r>
          </a:p>
          <a:p>
            <a:pPr>
              <a:buNone/>
            </a:pPr>
            <a:r>
              <a:rPr lang="en-US" sz="1900" dirty="0" smtClean="0">
                <a:solidFill>
                  <a:srgbClr val="FFC000"/>
                </a:solidFill>
              </a:rPr>
              <a:t>Nakamura M, </a:t>
            </a:r>
            <a:r>
              <a:rPr lang="en-US" sz="1900" dirty="0" err="1" smtClean="0">
                <a:solidFill>
                  <a:srgbClr val="FFC000"/>
                </a:solidFill>
              </a:rPr>
              <a:t>Konishi</a:t>
            </a:r>
            <a:r>
              <a:rPr lang="en-US" sz="1900" dirty="0" smtClean="0">
                <a:solidFill>
                  <a:srgbClr val="FFC000"/>
                </a:solidFill>
              </a:rPr>
              <a:t> N, </a:t>
            </a:r>
            <a:r>
              <a:rPr lang="en-US" sz="1900" dirty="0" err="1" smtClean="0">
                <a:solidFill>
                  <a:srgbClr val="FFC000"/>
                </a:solidFill>
              </a:rPr>
              <a:t>Tsunoda</a:t>
            </a:r>
            <a:r>
              <a:rPr lang="en-US" sz="1900" dirty="0" smtClean="0">
                <a:solidFill>
                  <a:srgbClr val="FFC000"/>
                </a:solidFill>
              </a:rPr>
              <a:t> S, </a:t>
            </a:r>
            <a:r>
              <a:rPr lang="en-US" sz="1900" dirty="0" err="1" smtClean="0">
                <a:solidFill>
                  <a:srgbClr val="FFC000"/>
                </a:solidFill>
              </a:rPr>
              <a:t>Nakase</a:t>
            </a:r>
            <a:r>
              <a:rPr lang="en-US" sz="1900" dirty="0" smtClean="0">
                <a:solidFill>
                  <a:srgbClr val="FFC000"/>
                </a:solidFill>
              </a:rPr>
              <a:t> H, Tsuzuki T, Aoki H, </a:t>
            </a:r>
            <a:r>
              <a:rPr lang="en-US" sz="1900" dirty="0" err="1" smtClean="0">
                <a:solidFill>
                  <a:srgbClr val="FFC000"/>
                </a:solidFill>
              </a:rPr>
              <a:t>Sakitani</a:t>
            </a:r>
            <a:r>
              <a:rPr lang="en-US" sz="1900" dirty="0" smtClean="0">
                <a:solidFill>
                  <a:srgbClr val="FFC000"/>
                </a:solidFill>
              </a:rPr>
              <a:t> H, Inui T, </a:t>
            </a:r>
            <a:r>
              <a:rPr lang="en-US" sz="1900" dirty="0" err="1" smtClean="0">
                <a:solidFill>
                  <a:srgbClr val="FFC000"/>
                </a:solidFill>
              </a:rPr>
              <a:t>Sakaki</a:t>
            </a:r>
            <a:r>
              <a:rPr lang="en-US" sz="1900" dirty="0" smtClean="0">
                <a:solidFill>
                  <a:srgbClr val="FFC000"/>
                </a:solidFill>
              </a:rPr>
              <a:t> T: Analysis of prognostic and survival factors related to treatment of low-grade </a:t>
            </a:r>
            <a:r>
              <a:rPr lang="en-US" sz="1900" dirty="0" err="1" smtClean="0">
                <a:solidFill>
                  <a:srgbClr val="FFC000"/>
                </a:solidFill>
              </a:rPr>
              <a:t>astrocytomas</a:t>
            </a:r>
            <a:r>
              <a:rPr lang="en-US" sz="1900" dirty="0" smtClean="0">
                <a:solidFill>
                  <a:srgbClr val="FFC000"/>
                </a:solidFill>
              </a:rPr>
              <a:t> in adults. </a:t>
            </a:r>
            <a:r>
              <a:rPr lang="en-US" sz="1900" b="1" dirty="0" smtClean="0">
                <a:solidFill>
                  <a:srgbClr val="FFC000"/>
                </a:solidFill>
              </a:rPr>
              <a:t>Oncology 58:108–116, 2000</a:t>
            </a:r>
            <a:endParaRPr lang="en-US" sz="19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 non-enhancing </a:t>
            </a:r>
            <a:r>
              <a:rPr lang="en-US" dirty="0" err="1" smtClean="0"/>
              <a:t>gliomas</a:t>
            </a:r>
            <a:r>
              <a:rPr lang="en-US" dirty="0" smtClean="0"/>
              <a:t>, the median EOR increased (from 63% to 80%) with additional tumor removal after </a:t>
            </a:r>
            <a:r>
              <a:rPr lang="en-US" dirty="0" err="1" smtClean="0"/>
              <a:t>iMRI</a:t>
            </a:r>
            <a:r>
              <a:rPr lang="en-US" dirty="0" smtClean="0"/>
              <a:t>, but not significantly, owing to the small sample size (7 patients).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Overall, the EOR increased from 76% (range, 35%–97%) to 96% (range, 48%–100%)(P  0.001).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Gross total resection was achieved after additional tumor removal after </a:t>
            </a:r>
            <a:r>
              <a:rPr lang="en-US" dirty="0" err="1" smtClean="0"/>
              <a:t>iMRI</a:t>
            </a:r>
            <a:r>
              <a:rPr lang="en-US" dirty="0" smtClean="0"/>
              <a:t> in 15 of 21 patients (71%).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Overall, 29 patients (65%) experienced gross total resection, and in 15 (52%), this was achieved with the contribution of </a:t>
            </a:r>
            <a:r>
              <a:rPr lang="en-US" dirty="0" err="1" smtClean="0"/>
              <a:t>iMRI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CONCLUSION: High- field </a:t>
            </a:r>
            <a:r>
              <a:rPr lang="en-US" b="1" dirty="0" err="1" smtClean="0">
                <a:solidFill>
                  <a:schemeClr val="accent1"/>
                </a:solidFill>
              </a:rPr>
              <a:t>iMRI</a:t>
            </a:r>
            <a:r>
              <a:rPr lang="en-US" b="1" dirty="0" smtClean="0">
                <a:solidFill>
                  <a:schemeClr val="accent1"/>
                </a:solidFill>
              </a:rPr>
              <a:t> is a safe and reliable technique, and its use optimizes the extent of </a:t>
            </a:r>
            <a:r>
              <a:rPr lang="en-US" b="1" dirty="0" err="1" smtClean="0">
                <a:solidFill>
                  <a:schemeClr val="accent1"/>
                </a:solidFill>
              </a:rPr>
              <a:t>glioma</a:t>
            </a:r>
            <a:r>
              <a:rPr lang="en-US" b="1" dirty="0" smtClean="0">
                <a:solidFill>
                  <a:schemeClr val="accent1"/>
                </a:solidFill>
              </a:rPr>
              <a:t> resection.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Intraoperative</a:t>
            </a:r>
            <a:r>
              <a:rPr lang="en-US" dirty="0" smtClean="0"/>
              <a:t> resection control led to further tumor resection in 12 (28.6%) of 42 patients with contrast-enhancing tumors and in 10 (47.6%) of 21 patients with </a:t>
            </a:r>
            <a:r>
              <a:rPr lang="en-US" dirty="0" err="1" smtClean="0"/>
              <a:t>noncontrast</a:t>
            </a:r>
            <a:r>
              <a:rPr lang="en-US" dirty="0" smtClean="0"/>
              <a:t>-enhancing tumors. In contrast-enhancing tumors, further resection led to an increased rate of complete tumor resection (71.2 versus 52.4%).</a:t>
            </a:r>
          </a:p>
          <a:p>
            <a:pPr>
              <a:buNone/>
            </a:pPr>
            <a:r>
              <a:rPr lang="en-US" sz="1800" dirty="0" smtClean="0">
                <a:solidFill>
                  <a:srgbClr val="FFFF00"/>
                </a:solidFill>
              </a:rPr>
              <a:t>Christian </a:t>
            </a:r>
            <a:r>
              <a:rPr lang="en-US" sz="1800" dirty="0" err="1" smtClean="0">
                <a:solidFill>
                  <a:srgbClr val="FFFF00"/>
                </a:solidFill>
              </a:rPr>
              <a:t>Senft</a:t>
            </a:r>
            <a:r>
              <a:rPr lang="en-US" sz="1800" dirty="0" smtClean="0">
                <a:solidFill>
                  <a:srgbClr val="FFFF00"/>
                </a:solidFill>
              </a:rPr>
              <a:t>, M.D., Volker Seifert, M.D., Ph.D., Elvis Hermann, </a:t>
            </a:r>
            <a:r>
              <a:rPr lang="en-US" sz="1800" dirty="0" err="1" smtClean="0">
                <a:solidFill>
                  <a:srgbClr val="FFFF00"/>
                </a:solidFill>
              </a:rPr>
              <a:t>M.D.etal</a:t>
            </a:r>
            <a:endParaRPr lang="en-US" sz="1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FFFF00"/>
                </a:solidFill>
              </a:rPr>
              <a:t>Department of </a:t>
            </a:r>
            <a:r>
              <a:rPr lang="en-US" sz="1800" dirty="0" err="1" smtClean="0">
                <a:solidFill>
                  <a:srgbClr val="FFFF00"/>
                </a:solidFill>
              </a:rPr>
              <a:t>Neurosurgery,Johann</a:t>
            </a:r>
            <a:r>
              <a:rPr lang="en-US" sz="1800" dirty="0" smtClean="0">
                <a:solidFill>
                  <a:srgbClr val="FFFF00"/>
                </a:solidFill>
              </a:rPr>
              <a:t> Wolfgang Goethe </a:t>
            </a:r>
            <a:r>
              <a:rPr lang="en-US" sz="1800" dirty="0" err="1" smtClean="0">
                <a:solidFill>
                  <a:srgbClr val="FFFF00"/>
                </a:solidFill>
              </a:rPr>
              <a:t>University,Frankfurt</a:t>
            </a:r>
            <a:r>
              <a:rPr lang="en-US" sz="1800" dirty="0" smtClean="0">
                <a:solidFill>
                  <a:srgbClr val="FFFF00"/>
                </a:solidFill>
              </a:rPr>
              <a:t>,</a:t>
            </a:r>
          </a:p>
          <a:p>
            <a:pPr>
              <a:buNone/>
            </a:pPr>
            <a:r>
              <a:rPr lang="en-US" sz="1800" dirty="0" smtClean="0">
                <a:solidFill>
                  <a:srgbClr val="FFFF00"/>
                </a:solidFill>
              </a:rPr>
              <a:t>Germany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5800" y="152400"/>
            <a:ext cx="74295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  Optimum time</a:t>
            </a:r>
          </a:p>
          <a:p>
            <a:pPr>
              <a:buNone/>
            </a:pPr>
            <a:r>
              <a:rPr lang="en-US" dirty="0" smtClean="0"/>
              <a:t>          Straight after surgery Vs at progression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?  Optimum dosage</a:t>
            </a:r>
          </a:p>
          <a:p>
            <a:pPr>
              <a:buNone/>
            </a:pPr>
            <a:r>
              <a:rPr lang="en-US" dirty="0" smtClean="0"/>
              <a:t>          High dose Vs low dose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?  Will disease-free and overall survival (OS) be</a:t>
            </a:r>
          </a:p>
          <a:p>
            <a:pPr>
              <a:buNone/>
            </a:pPr>
            <a:r>
              <a:rPr lang="en-US" dirty="0" smtClean="0"/>
              <a:t>   improved by adding chemotherapy to RT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05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the Mayo Clinic study, Shaw et al compared the outcome of 126 patients with </a:t>
            </a:r>
            <a:r>
              <a:rPr lang="en-US" dirty="0" err="1" smtClean="0"/>
              <a:t>supratentorial</a:t>
            </a:r>
            <a:r>
              <a:rPr lang="en-US" dirty="0" smtClean="0"/>
              <a:t> </a:t>
            </a:r>
            <a:r>
              <a:rPr lang="en-US" dirty="0" err="1" smtClean="0"/>
              <a:t>astrocytoma</a:t>
            </a:r>
            <a:r>
              <a:rPr lang="en-US" dirty="0" smtClean="0"/>
              <a:t> or mixed </a:t>
            </a:r>
            <a:r>
              <a:rPr lang="en-US" dirty="0" err="1" smtClean="0"/>
              <a:t>oligo-astrocytoma</a:t>
            </a:r>
            <a:r>
              <a:rPr lang="en-US" dirty="0" smtClean="0"/>
              <a:t> treated with surgery alone or surgery plus either low-dose (53 </a:t>
            </a:r>
            <a:r>
              <a:rPr lang="en-US" dirty="0" err="1" smtClean="0"/>
              <a:t>Gy</a:t>
            </a:r>
            <a:r>
              <a:rPr lang="en-US" dirty="0" smtClean="0"/>
              <a:t>) or high-dose  (53 </a:t>
            </a:r>
            <a:r>
              <a:rPr lang="en-US" dirty="0" err="1" smtClean="0"/>
              <a:t>Gy</a:t>
            </a:r>
            <a:r>
              <a:rPr lang="en-US" dirty="0" smtClean="0"/>
              <a:t>) RT.</a:t>
            </a:r>
          </a:p>
          <a:p>
            <a:endParaRPr lang="en-US" dirty="0" smtClean="0"/>
          </a:p>
          <a:p>
            <a:r>
              <a:rPr lang="en-US" dirty="0" smtClean="0"/>
              <a:t> The 5-year OS was 32% with surgery alone, 47% with low-dose RT, and 68% with high-dose RT, suggesting that surgery without postoperative RT was inadequate  treatment and high-dose RT was better than lower dose. </a:t>
            </a:r>
          </a:p>
          <a:p>
            <a:pPr>
              <a:buNone/>
            </a:pPr>
            <a:r>
              <a:rPr lang="en-US" sz="1900" dirty="0" smtClean="0">
                <a:solidFill>
                  <a:srgbClr val="FFFF00"/>
                </a:solidFill>
              </a:rPr>
              <a:t>Shaw EG, </a:t>
            </a:r>
            <a:r>
              <a:rPr lang="en-US" sz="1900" dirty="0" err="1" smtClean="0">
                <a:solidFill>
                  <a:srgbClr val="FFFF00"/>
                </a:solidFill>
              </a:rPr>
              <a:t>Daumas-Duport</a:t>
            </a:r>
            <a:r>
              <a:rPr lang="en-US" sz="1900" dirty="0" smtClean="0">
                <a:solidFill>
                  <a:srgbClr val="FFFF00"/>
                </a:solidFill>
              </a:rPr>
              <a:t> C, </a:t>
            </a:r>
            <a:r>
              <a:rPr lang="en-US" sz="1900" dirty="0" err="1" smtClean="0">
                <a:solidFill>
                  <a:srgbClr val="FFFF00"/>
                </a:solidFill>
              </a:rPr>
              <a:t>Scheithauer</a:t>
            </a:r>
            <a:r>
              <a:rPr lang="en-US" sz="1900" dirty="0" smtClean="0">
                <a:solidFill>
                  <a:srgbClr val="FFFF00"/>
                </a:solidFill>
              </a:rPr>
              <a:t> BW, et al: Radiation therapy in the management of low-grade </a:t>
            </a:r>
            <a:r>
              <a:rPr lang="en-US" sz="1900" dirty="0" err="1" smtClean="0">
                <a:solidFill>
                  <a:srgbClr val="FFFF00"/>
                </a:solidFill>
              </a:rPr>
              <a:t>supratentorial</a:t>
            </a:r>
            <a:r>
              <a:rPr lang="en-US" sz="1900" dirty="0" smtClean="0">
                <a:solidFill>
                  <a:srgbClr val="FFFF00"/>
                </a:solidFill>
              </a:rPr>
              <a:t> </a:t>
            </a:r>
            <a:r>
              <a:rPr lang="en-US" sz="1900" dirty="0" err="1" smtClean="0">
                <a:solidFill>
                  <a:srgbClr val="FFFF00"/>
                </a:solidFill>
              </a:rPr>
              <a:t>astrocytomas</a:t>
            </a:r>
            <a:r>
              <a:rPr lang="en-US" sz="1900" dirty="0" smtClean="0">
                <a:solidFill>
                  <a:srgbClr val="FFFF00"/>
                </a:solidFill>
              </a:rPr>
              <a:t>. J </a:t>
            </a:r>
            <a:r>
              <a:rPr lang="en-US" sz="1900" dirty="0" err="1" smtClean="0">
                <a:solidFill>
                  <a:srgbClr val="FFFF00"/>
                </a:solidFill>
              </a:rPr>
              <a:t>Neurosurg</a:t>
            </a:r>
            <a:r>
              <a:rPr lang="en-US" sz="1900" dirty="0" smtClean="0">
                <a:solidFill>
                  <a:srgbClr val="FFFF00"/>
                </a:solidFill>
              </a:rPr>
              <a:t> 70:853-61, 1989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Canadian study of 167 patients reported by Leighton et al, the median survival time was 10.5 years with a 5-year OS of 72%, without any difference for patients who  had surgery alone (i.e. RT deferred to the time of recurrence) versus immediate RT.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800" dirty="0" smtClean="0">
                <a:solidFill>
                  <a:srgbClr val="FFFF00"/>
                </a:solidFill>
              </a:rPr>
              <a:t>Leighton C, Fisher B, Bauman G, et al: </a:t>
            </a:r>
            <a:r>
              <a:rPr lang="en-US" sz="1800" dirty="0" err="1" smtClean="0">
                <a:solidFill>
                  <a:srgbClr val="FFFF00"/>
                </a:solidFill>
              </a:rPr>
              <a:t>Supratentorial</a:t>
            </a:r>
            <a:r>
              <a:rPr lang="en-US" sz="1800" dirty="0" smtClean="0">
                <a:solidFill>
                  <a:srgbClr val="FFFF00"/>
                </a:solidFill>
              </a:rPr>
              <a:t> low-grade </a:t>
            </a:r>
            <a:r>
              <a:rPr lang="en-US" sz="1800" dirty="0" err="1" smtClean="0">
                <a:solidFill>
                  <a:srgbClr val="FFFF00"/>
                </a:solidFill>
              </a:rPr>
              <a:t>glioma</a:t>
            </a:r>
            <a:r>
              <a:rPr lang="en-US" sz="1800" dirty="0" smtClean="0">
                <a:solidFill>
                  <a:srgbClr val="FFFF00"/>
                </a:solidFill>
              </a:rPr>
              <a:t> in adults: An analysis of prognostic factors and timing of radiation. </a:t>
            </a:r>
            <a:r>
              <a:rPr lang="it-IT" sz="1800" dirty="0" smtClean="0">
                <a:solidFill>
                  <a:srgbClr val="FFFF00"/>
                </a:solidFill>
              </a:rPr>
              <a:t>J Clin Oncol 15:1295-1301, 1997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EORTC TRIAL</a:t>
            </a:r>
            <a:br>
              <a:rPr lang="en-US" sz="4900" dirty="0" smtClean="0"/>
            </a:br>
            <a:r>
              <a:rPr lang="en-US" sz="2200" dirty="0" smtClean="0"/>
              <a:t>(European </a:t>
            </a:r>
            <a:r>
              <a:rPr lang="en-US" sz="2200" dirty="0" err="1" smtClean="0"/>
              <a:t>Organisation</a:t>
            </a:r>
            <a:r>
              <a:rPr lang="en-US" sz="2200" dirty="0" smtClean="0"/>
              <a:t> for Research and Treatment of</a:t>
            </a:r>
            <a:br>
              <a:rPr lang="en-US" sz="2200" dirty="0" smtClean="0"/>
            </a:br>
            <a:r>
              <a:rPr lang="en-US" sz="2200" dirty="0" smtClean="0"/>
              <a:t>Cancer TRIAL)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sz="1600" i="1" dirty="0" smtClean="0">
                <a:solidFill>
                  <a:srgbClr val="FFFF00"/>
                </a:solidFill>
              </a:rPr>
              <a:t>MJ van den Bent, D Afra, O de Witte, et al </a:t>
            </a:r>
            <a:r>
              <a:rPr lang="en-US" sz="1600" dirty="0" smtClean="0">
                <a:solidFill>
                  <a:srgbClr val="FFFF00"/>
                </a:solidFill>
              </a:rPr>
              <a:t>the EORTC 22845 </a:t>
            </a:r>
            <a:r>
              <a:rPr lang="en-US" sz="1600" dirty="0" err="1" smtClean="0">
                <a:solidFill>
                  <a:srgbClr val="FFFF00"/>
                </a:solidFill>
              </a:rPr>
              <a:t>randomised</a:t>
            </a:r>
            <a:r>
              <a:rPr lang="en-US" sz="1600" dirty="0" smtClean="0">
                <a:solidFill>
                  <a:srgbClr val="FFFF00"/>
                </a:solidFill>
              </a:rPr>
              <a:t> trial. </a:t>
            </a:r>
            <a:r>
              <a:rPr lang="en-US" sz="1600" i="1" dirty="0" smtClean="0">
                <a:solidFill>
                  <a:srgbClr val="FFFF00"/>
                </a:solidFill>
              </a:rPr>
              <a:t>Lancet 366:985–990</a:t>
            </a:r>
            <a:r>
              <a:rPr lang="nl-NL" sz="1600" i="1" dirty="0" smtClean="0">
                <a:solidFill>
                  <a:srgbClr val="FFFF00"/>
                </a:solidFill>
              </a:rPr>
              <a:t>.2005)</a:t>
            </a:r>
            <a:br>
              <a:rPr lang="nl-NL" sz="1600" i="1" dirty="0" smtClean="0">
                <a:solidFill>
                  <a:srgbClr val="FFFF00"/>
                </a:solidFill>
              </a:rPr>
            </a:b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8915400" cy="4343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FFFF00"/>
                </a:solidFill>
              </a:rPr>
              <a:t>EORTC 22845</a:t>
            </a:r>
          </a:p>
          <a:p>
            <a:r>
              <a:rPr lang="en-US" sz="3000" b="1" dirty="0" smtClean="0"/>
              <a:t>Objective : </a:t>
            </a:r>
            <a:r>
              <a:rPr lang="en-US" sz="2400" dirty="0" smtClean="0"/>
              <a:t>To compare the long-term efficacy of early, postoperative radiotherapy for low-grade </a:t>
            </a:r>
            <a:r>
              <a:rPr lang="en-US" sz="2400" dirty="0" err="1" smtClean="0"/>
              <a:t>glioma</a:t>
            </a:r>
            <a:r>
              <a:rPr lang="en-US" sz="2400" dirty="0" smtClean="0"/>
              <a:t> with that of delayed treatment, including radiotherapy, when </a:t>
            </a:r>
            <a:r>
              <a:rPr lang="en-US" sz="2400" dirty="0" err="1" smtClean="0"/>
              <a:t>tumour</a:t>
            </a:r>
            <a:r>
              <a:rPr lang="en-US" sz="2400" dirty="0" smtClean="0"/>
              <a:t> progression occurs.</a:t>
            </a:r>
          </a:p>
          <a:p>
            <a:r>
              <a:rPr lang="en-US" sz="3000" b="1" dirty="0" smtClean="0"/>
              <a:t>Design and intervention: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Age : 16–65 years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Supratentorial</a:t>
            </a:r>
            <a:r>
              <a:rPr lang="en-US" sz="2400" dirty="0" smtClean="0"/>
              <a:t> and </a:t>
            </a:r>
            <a:r>
              <a:rPr lang="en-US" sz="2400" dirty="0" err="1" smtClean="0"/>
              <a:t>histologically</a:t>
            </a:r>
            <a:r>
              <a:rPr lang="en-US" sz="2400" dirty="0" smtClean="0"/>
              <a:t> proven low-grade </a:t>
            </a:r>
            <a:r>
              <a:rPr lang="en-US" sz="2400" dirty="0" err="1" smtClean="0"/>
              <a:t>astrocytoma</a:t>
            </a:r>
            <a:r>
              <a:rPr lang="en-US" sz="2400" dirty="0" smtClean="0"/>
              <a:t>,     </a:t>
            </a:r>
          </a:p>
          <a:p>
            <a:pPr>
              <a:buNone/>
            </a:pPr>
            <a:r>
              <a:rPr lang="en-US" sz="2400" dirty="0" smtClean="0"/>
              <a:t>       or low-grade </a:t>
            </a:r>
            <a:r>
              <a:rPr lang="en-US" sz="2400" dirty="0" err="1" smtClean="0"/>
              <a:t>oligoastrocytoma</a:t>
            </a:r>
            <a:r>
              <a:rPr lang="en-US" sz="2400" dirty="0" smtClean="0"/>
              <a:t> or </a:t>
            </a:r>
            <a:r>
              <a:rPr lang="en-US" sz="2400" dirty="0" err="1" smtClean="0"/>
              <a:t>oligodendroglioma</a:t>
            </a:r>
            <a:r>
              <a:rPr lang="en-US" sz="2400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WHO performance status  of 0–2 or  </a:t>
            </a:r>
            <a:r>
              <a:rPr lang="en-US" sz="2400" dirty="0" err="1" smtClean="0"/>
              <a:t>Karnofsky</a:t>
            </a:r>
            <a:r>
              <a:rPr lang="en-US" sz="2400" dirty="0" smtClean="0"/>
              <a:t> performance    </a:t>
            </a:r>
          </a:p>
          <a:p>
            <a:pPr>
              <a:buNone/>
            </a:pPr>
            <a:r>
              <a:rPr lang="en-US" sz="2400" dirty="0" smtClean="0"/>
              <a:t>       status (KPS) ≥60, and no other systemic diseases or malignancies.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Participants were </a:t>
            </a:r>
            <a:r>
              <a:rPr lang="en-US" dirty="0" err="1" smtClean="0"/>
              <a:t>randomised</a:t>
            </a:r>
            <a:r>
              <a:rPr lang="en-US" dirty="0" smtClean="0"/>
              <a:t> to receive early radiotherapy (within 8 weeks of </a:t>
            </a:r>
            <a:r>
              <a:rPr lang="en-US" dirty="0" err="1" smtClean="0"/>
              <a:t>resective</a:t>
            </a:r>
            <a:r>
              <a:rPr lang="en-US" dirty="0" smtClean="0"/>
              <a:t> surgery), or treatment, including radiotherapy, when tumor progression occurred (control).</a:t>
            </a:r>
          </a:p>
          <a:p>
            <a:endParaRPr lang="en-US" dirty="0" smtClean="0"/>
          </a:p>
          <a:p>
            <a:r>
              <a:rPr lang="en-US" dirty="0" smtClean="0"/>
              <a:t>Clinical and CT examination were carried out at baseline, every 4 months for 2 years, and then every year until tumor recurrence. </a:t>
            </a:r>
          </a:p>
          <a:p>
            <a:endParaRPr lang="en-US" dirty="0" smtClean="0"/>
          </a:p>
          <a:p>
            <a:r>
              <a:rPr lang="en-US" dirty="0" smtClean="0"/>
              <a:t>The total radiotherapy dose was 54 </a:t>
            </a:r>
            <a:r>
              <a:rPr lang="en-US" dirty="0" err="1" smtClean="0"/>
              <a:t>Gy</a:t>
            </a:r>
            <a:r>
              <a:rPr lang="en-US" dirty="0" smtClean="0"/>
              <a:t> (in 5 fractions of 1.8 </a:t>
            </a:r>
            <a:r>
              <a:rPr lang="en-US" dirty="0" err="1" smtClean="0"/>
              <a:t>Gy</a:t>
            </a:r>
            <a:r>
              <a:rPr lang="en-US" dirty="0" smtClean="0"/>
              <a:t>/week for 6 weeks)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Outcome measures : </a:t>
            </a:r>
          </a:p>
          <a:p>
            <a:pPr>
              <a:buNone/>
            </a:pPr>
            <a:r>
              <a:rPr lang="en-US" sz="2400" dirty="0" smtClean="0"/>
              <a:t>Progression-free survival and overall survival   time, both calculated from the date of </a:t>
            </a:r>
            <a:r>
              <a:rPr lang="en-US" sz="2400" dirty="0" err="1" smtClean="0"/>
              <a:t>randomisation</a:t>
            </a:r>
            <a:r>
              <a:rPr lang="en-US" sz="2400" dirty="0" smtClean="0"/>
              <a:t> to the date of progression.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Radiotherapy was interrupted owing to acute reactions in six patients.</a:t>
            </a:r>
          </a:p>
          <a:p>
            <a:endParaRPr lang="en-US" dirty="0" smtClean="0"/>
          </a:p>
          <a:p>
            <a:r>
              <a:rPr lang="en-US" dirty="0" smtClean="0"/>
              <a:t> Other toxic effects were moderate, including skin reactions, </a:t>
            </a:r>
            <a:r>
              <a:rPr lang="en-US" dirty="0" err="1" smtClean="0"/>
              <a:t>otitis</a:t>
            </a:r>
            <a:r>
              <a:rPr lang="en-US" dirty="0" smtClean="0"/>
              <a:t> and mild headache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malignant  transformation of low-grade </a:t>
            </a:r>
            <a:r>
              <a:rPr lang="en-US" dirty="0" err="1" smtClean="0"/>
              <a:t>gliomas</a:t>
            </a:r>
            <a:r>
              <a:rPr lang="en-US" dirty="0" smtClean="0"/>
              <a:t> in this study.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990600"/>
          <a:ext cx="8458200" cy="5655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1676400"/>
                <a:gridCol w="1676400"/>
                <a:gridCol w="1600200"/>
              </a:tblGrid>
              <a:tr h="6069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Control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 value</a:t>
                      </a:r>
                      <a:endParaRPr lang="en-US" sz="2000" dirty="0"/>
                    </a:p>
                  </a:txBody>
                  <a:tcPr/>
                </a:tc>
              </a:tr>
              <a:tr h="869416"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Median progression-free survival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3.4 Yrs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5.3Yrs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&lt; 0.0001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869416"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5-year progression-free survival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37%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0.02</a:t>
                      </a:r>
                      <a:endParaRPr lang="en-US" sz="2000" dirty="0"/>
                    </a:p>
                  </a:txBody>
                  <a:tcPr/>
                </a:tc>
              </a:tr>
              <a:tr h="86941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Median overall survival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7.4 yrs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7.2 yrs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0.893</a:t>
                      </a:r>
                      <a:endParaRPr lang="en-US" sz="2000" dirty="0"/>
                    </a:p>
                  </a:txBody>
                  <a:tcPr/>
                </a:tc>
              </a:tr>
              <a:tr h="608591"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5-year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overall survival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66 %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63%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0.49</a:t>
                      </a:r>
                      <a:endParaRPr lang="en-US" sz="2000" dirty="0"/>
                    </a:p>
                  </a:txBody>
                  <a:tcPr/>
                </a:tc>
              </a:tr>
              <a:tr h="6085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After</a:t>
                      </a:r>
                      <a:r>
                        <a:rPr lang="en-US" sz="2000" baseline="0" dirty="0" smtClean="0"/>
                        <a:t> progression survival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1yr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&lt;0.0001</a:t>
                      </a:r>
                      <a:endParaRPr lang="en-US" sz="2000" dirty="0"/>
                    </a:p>
                  </a:txBody>
                  <a:tcPr/>
                </a:tc>
              </a:tr>
              <a:tr h="11302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 of progression-free patients with seizures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26/102 (25%)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29/71 (41%) 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0.0329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to 75% of patients with low-grade </a:t>
            </a:r>
            <a:r>
              <a:rPr lang="en-US" dirty="0" err="1" smtClean="0"/>
              <a:t>gliomas</a:t>
            </a:r>
            <a:r>
              <a:rPr lang="en-US" dirty="0" smtClean="0"/>
              <a:t> eventually die as a result of either progression of low-grade tumor or degeneration to a malignant </a:t>
            </a:r>
            <a:r>
              <a:rPr lang="en-US" dirty="0" err="1" smtClean="0"/>
              <a:t>glioma</a:t>
            </a:r>
            <a:r>
              <a:rPr lang="en-US" dirty="0" smtClean="0"/>
              <a:t>.</a:t>
            </a:r>
          </a:p>
          <a:p>
            <a:pPr>
              <a:buNone/>
            </a:pPr>
            <a:endParaRPr/>
          </a:p>
          <a:p>
            <a:pPr>
              <a:buNone/>
            </a:pPr>
            <a:r>
              <a:rPr lang="en-US" sz="1800" dirty="0" err="1" smtClean="0">
                <a:solidFill>
                  <a:srgbClr val="FFC000"/>
                </a:solidFill>
              </a:rPr>
              <a:t>Keles</a:t>
            </a:r>
            <a:r>
              <a:rPr lang="en-US" sz="1800" dirty="0" smtClean="0">
                <a:solidFill>
                  <a:srgbClr val="FFC000"/>
                </a:solidFill>
              </a:rPr>
              <a:t> GE, </a:t>
            </a:r>
            <a:r>
              <a:rPr lang="en-US" sz="1800" dirty="0" err="1" smtClean="0">
                <a:solidFill>
                  <a:srgbClr val="FFC000"/>
                </a:solidFill>
              </a:rPr>
              <a:t>Lamborn</a:t>
            </a:r>
            <a:r>
              <a:rPr lang="en-US" sz="1800" dirty="0" smtClean="0">
                <a:solidFill>
                  <a:srgbClr val="FFC000"/>
                </a:solidFill>
              </a:rPr>
              <a:t> KR, Berger MS: Low-grade hemispheric </a:t>
            </a:r>
            <a:r>
              <a:rPr lang="en-US" sz="1800" dirty="0" err="1" smtClean="0">
                <a:solidFill>
                  <a:srgbClr val="FFC000"/>
                </a:solidFill>
              </a:rPr>
              <a:t>gliomas</a:t>
            </a:r>
            <a:r>
              <a:rPr lang="en-US" sz="1800" dirty="0" smtClean="0">
                <a:solidFill>
                  <a:srgbClr val="FFC000"/>
                </a:solidFill>
              </a:rPr>
              <a:t> in adults: A critical review of extent of resection as a factor influencing outcome. </a:t>
            </a:r>
            <a:r>
              <a:rPr lang="en-US" sz="1800" b="1" dirty="0" smtClean="0">
                <a:solidFill>
                  <a:srgbClr val="FFC000"/>
                </a:solidFill>
              </a:rPr>
              <a:t>J </a:t>
            </a:r>
            <a:r>
              <a:rPr lang="en-US" sz="1800" b="1" dirty="0" err="1" smtClean="0">
                <a:solidFill>
                  <a:srgbClr val="FFC000"/>
                </a:solidFill>
              </a:rPr>
              <a:t>Neurosurg</a:t>
            </a:r>
            <a:r>
              <a:rPr lang="en-US" sz="1800" b="1" dirty="0" smtClean="0">
                <a:solidFill>
                  <a:srgbClr val="FFC000"/>
                </a:solidFill>
              </a:rPr>
              <a:t> 95:735–745, 2001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Conclusions:</a:t>
            </a:r>
          </a:p>
          <a:p>
            <a:pPr>
              <a:buNone/>
            </a:pPr>
            <a:endParaRPr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     Compared with treatment at the time of tumor progression, immediate postoperative radiotherapy lengthens progression-free survival by 2 years, but overall survival is unchanged.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EORTC 22844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Randomized patients to low- versus high-dose RT.</a:t>
            </a:r>
          </a:p>
          <a:p>
            <a:r>
              <a:rPr lang="en-US" dirty="0" smtClean="0"/>
              <a:t>Eligibility criteria and stratification factors were the same as EORTC 22845.</a:t>
            </a:r>
          </a:p>
          <a:p>
            <a:r>
              <a:rPr lang="en-US" dirty="0" smtClean="0"/>
              <a:t>Patients randomized to low-dose RT received 45 </a:t>
            </a:r>
            <a:r>
              <a:rPr lang="en-US" dirty="0" err="1" smtClean="0"/>
              <a:t>Gy</a:t>
            </a:r>
            <a:r>
              <a:rPr lang="en-US" dirty="0" smtClean="0"/>
              <a:t> to localized treatment fields encompassing the tumor with a 2-cm margin. </a:t>
            </a:r>
          </a:p>
          <a:p>
            <a:r>
              <a:rPr lang="en-US" dirty="0" smtClean="0"/>
              <a:t>Those randomized to high-dose RT received a 14.4-Gy “boost” to the  tumor with a 1-cm margin, for a total dose of 59.4 </a:t>
            </a:r>
            <a:r>
              <a:rPr lang="en-US" dirty="0" err="1" smtClean="0"/>
              <a:t>Gy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166360"/>
          </a:xfrm>
        </p:spPr>
        <p:txBody>
          <a:bodyPr>
            <a:normAutofit/>
          </a:bodyPr>
          <a:lstStyle/>
          <a:p>
            <a:r>
              <a:rPr lang="en-US" dirty="0" smtClean="0"/>
              <a:t>The 5-year OS rate was </a:t>
            </a:r>
            <a:r>
              <a:rPr lang="en-US" dirty="0" smtClean="0">
                <a:solidFill>
                  <a:srgbClr val="FFFF00"/>
                </a:solidFill>
              </a:rPr>
              <a:t>58%</a:t>
            </a:r>
            <a:r>
              <a:rPr lang="en-US" dirty="0" smtClean="0"/>
              <a:t> with low-dose and </a:t>
            </a:r>
            <a:r>
              <a:rPr lang="en-US" dirty="0" smtClean="0">
                <a:solidFill>
                  <a:srgbClr val="FFFF00"/>
                </a:solidFill>
              </a:rPr>
              <a:t>59% </a:t>
            </a:r>
            <a:r>
              <a:rPr lang="en-US" dirty="0" smtClean="0"/>
              <a:t>with high dose RT 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i="1" dirty="0" smtClean="0">
                <a:solidFill>
                  <a:srgbClr val="FFFF00"/>
                </a:solidFill>
              </a:rPr>
              <a:t>P  .73).</a:t>
            </a:r>
          </a:p>
          <a:p>
            <a:r>
              <a:rPr lang="en-US" i="1" dirty="0" smtClean="0"/>
              <a:t> The 5-year PFS rate was </a:t>
            </a:r>
            <a:r>
              <a:rPr lang="en-US" i="1" dirty="0" smtClean="0">
                <a:solidFill>
                  <a:srgbClr val="FFFF00"/>
                </a:solidFill>
              </a:rPr>
              <a:t>47%</a:t>
            </a:r>
            <a:r>
              <a:rPr lang="en-US" i="1" dirty="0" smtClean="0"/>
              <a:t> with </a:t>
            </a:r>
            <a:r>
              <a:rPr lang="en-US" dirty="0" smtClean="0"/>
              <a:t>low-dose and </a:t>
            </a:r>
            <a:r>
              <a:rPr lang="en-US" dirty="0" smtClean="0">
                <a:solidFill>
                  <a:srgbClr val="FFFF00"/>
                </a:solidFill>
              </a:rPr>
              <a:t>50%</a:t>
            </a:r>
            <a:r>
              <a:rPr lang="en-US" dirty="0" smtClean="0"/>
              <a:t> with high-dose RT 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i="1" dirty="0" smtClean="0">
                <a:solidFill>
                  <a:srgbClr val="FFFF00"/>
                </a:solidFill>
              </a:rPr>
              <a:t>P  .94).</a:t>
            </a:r>
          </a:p>
          <a:p>
            <a:r>
              <a:rPr lang="en-US" dirty="0" smtClean="0"/>
              <a:t>Multiple prognostic factors analyzed for their effect on OS, the extent of surgical resection had the greatest impact .</a:t>
            </a:r>
          </a:p>
          <a:p>
            <a:r>
              <a:rPr lang="en-US" dirty="0" smtClean="0"/>
              <a:t>Quality of life was lower for the patients receiving high dose RT. 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Radiation Therapy Oncology Group (RTOG)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Eligibility criteria:</a:t>
            </a:r>
          </a:p>
          <a:p>
            <a:pPr>
              <a:buNone/>
            </a:pPr>
            <a:r>
              <a:rPr lang="en-US" dirty="0" smtClean="0"/>
              <a:t>      Age 18 years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Supratentorial</a:t>
            </a:r>
            <a:r>
              <a:rPr lang="en-US" dirty="0" smtClean="0"/>
              <a:t> LGG</a:t>
            </a:r>
          </a:p>
          <a:p>
            <a:pPr>
              <a:buNone/>
            </a:pPr>
            <a:r>
              <a:rPr lang="en-US" dirty="0" smtClean="0"/>
              <a:t>      (</a:t>
            </a:r>
            <a:r>
              <a:rPr lang="en-US" dirty="0" err="1" smtClean="0"/>
              <a:t>astrocytoma</a:t>
            </a:r>
            <a:r>
              <a:rPr lang="en-US" dirty="0" smtClean="0"/>
              <a:t>, </a:t>
            </a:r>
            <a:r>
              <a:rPr lang="en-US" dirty="0" err="1" smtClean="0"/>
              <a:t>oligodendroglioma</a:t>
            </a:r>
            <a:r>
              <a:rPr lang="en-US" dirty="0" smtClean="0"/>
              <a:t>, or mixed </a:t>
            </a:r>
            <a:r>
              <a:rPr lang="en-US" dirty="0" err="1" smtClean="0"/>
              <a:t>oligo-astrocytoma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Patients randomized to low-dose RT received 50.4 </a:t>
            </a:r>
            <a:r>
              <a:rPr lang="en-US" dirty="0" err="1" smtClean="0"/>
              <a:t>Gy</a:t>
            </a:r>
            <a:r>
              <a:rPr lang="en-US" dirty="0" smtClean="0"/>
              <a:t> to localized treatment fields encompassing the tumor with a 2-cm margin. </a:t>
            </a:r>
          </a:p>
          <a:p>
            <a:r>
              <a:rPr lang="en-US" dirty="0" smtClean="0"/>
              <a:t>Those randomized to high-dose RT received a 14.4-Gy “boost” to the tumor with a 1-cm margin, for a total dose of 64.8 </a:t>
            </a:r>
            <a:r>
              <a:rPr lang="en-US" dirty="0" err="1" smtClean="0"/>
              <a:t>Gy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hundred eleven patients were randomized between 1986 and 1994, of which 203 were eligible/analyzable.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5-year OS rate was </a:t>
            </a:r>
            <a:r>
              <a:rPr lang="en-US" dirty="0" smtClean="0">
                <a:solidFill>
                  <a:srgbClr val="FFFF00"/>
                </a:solidFill>
              </a:rPr>
              <a:t>72%</a:t>
            </a:r>
            <a:r>
              <a:rPr lang="en-US" dirty="0" smtClean="0"/>
              <a:t> with low-dose and </a:t>
            </a:r>
            <a:r>
              <a:rPr lang="en-US" dirty="0" smtClean="0">
                <a:solidFill>
                  <a:srgbClr val="FFFF00"/>
                </a:solidFill>
              </a:rPr>
              <a:t>65%</a:t>
            </a:r>
            <a:r>
              <a:rPr lang="en-US" dirty="0" smtClean="0"/>
              <a:t> with high-dose RT (</a:t>
            </a:r>
            <a:r>
              <a:rPr lang="en-US" i="1" dirty="0" smtClean="0"/>
              <a:t>P </a:t>
            </a:r>
            <a:r>
              <a:rPr lang="en-US" dirty="0" smtClean="0"/>
              <a:t> .48) 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5-year PFS rate was </a:t>
            </a:r>
            <a:r>
              <a:rPr lang="en-US" dirty="0" smtClean="0">
                <a:solidFill>
                  <a:srgbClr val="FFFF00"/>
                </a:solidFill>
              </a:rPr>
              <a:t>55%</a:t>
            </a:r>
            <a:r>
              <a:rPr lang="en-US" dirty="0" smtClean="0"/>
              <a:t> with low-dose and </a:t>
            </a:r>
            <a:r>
              <a:rPr lang="en-US" dirty="0" smtClean="0">
                <a:solidFill>
                  <a:srgbClr val="FFFF00"/>
                </a:solidFill>
              </a:rPr>
              <a:t>52%</a:t>
            </a:r>
            <a:r>
              <a:rPr lang="en-US" dirty="0" smtClean="0"/>
              <a:t> with high-dose RT 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i="1" dirty="0" smtClean="0">
                <a:solidFill>
                  <a:srgbClr val="FFFF00"/>
                </a:solidFill>
              </a:rPr>
              <a:t>P  .65).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5-year actuarial incidence of severe, life-threatening, or fatal neurotoxicity (</a:t>
            </a:r>
            <a:r>
              <a:rPr lang="en-US" dirty="0" err="1" smtClean="0"/>
              <a:t>ie</a:t>
            </a:r>
            <a:r>
              <a:rPr lang="en-US" dirty="0" smtClean="0"/>
              <a:t>, </a:t>
            </a:r>
            <a:r>
              <a:rPr lang="en-US" dirty="0" err="1" smtClean="0"/>
              <a:t>radionecrosis</a:t>
            </a:r>
            <a:r>
              <a:rPr lang="en-US" dirty="0" smtClean="0"/>
              <a:t>) was </a:t>
            </a:r>
            <a:r>
              <a:rPr lang="en-US" dirty="0" smtClean="0">
                <a:solidFill>
                  <a:srgbClr val="FFFF00"/>
                </a:solidFill>
              </a:rPr>
              <a:t>2%</a:t>
            </a:r>
            <a:r>
              <a:rPr lang="en-US" dirty="0" smtClean="0"/>
              <a:t> with low-</a:t>
            </a:r>
            <a:r>
              <a:rPr lang="en-US" dirty="0" err="1" smtClean="0"/>
              <a:t>doseRT</a:t>
            </a:r>
            <a:r>
              <a:rPr lang="en-US" dirty="0" smtClean="0"/>
              <a:t> (50.4 </a:t>
            </a:r>
            <a:r>
              <a:rPr lang="en-US" dirty="0" err="1" smtClean="0"/>
              <a:t>Gy</a:t>
            </a:r>
            <a:r>
              <a:rPr lang="en-US" dirty="0" smtClean="0"/>
              <a:t> in 28 fractions of 1.8 </a:t>
            </a:r>
            <a:r>
              <a:rPr lang="en-US" dirty="0" err="1" smtClean="0"/>
              <a:t>Gy</a:t>
            </a:r>
            <a:r>
              <a:rPr lang="en-US" dirty="0" smtClean="0"/>
              <a:t> each) and </a:t>
            </a:r>
            <a:r>
              <a:rPr lang="en-US" dirty="0" smtClean="0">
                <a:solidFill>
                  <a:srgbClr val="FFFF00"/>
                </a:solidFill>
              </a:rPr>
              <a:t>10%</a:t>
            </a:r>
            <a:r>
              <a:rPr lang="en-US" dirty="0" smtClean="0"/>
              <a:t> with high-dose RT (64.8 </a:t>
            </a:r>
            <a:r>
              <a:rPr lang="en-US" dirty="0" err="1" smtClean="0"/>
              <a:t>Gy</a:t>
            </a:r>
            <a:r>
              <a:rPr lang="en-US" dirty="0" smtClean="0"/>
              <a:t> in 36 fractions of 1.8 </a:t>
            </a:r>
            <a:r>
              <a:rPr lang="en-US" dirty="0" err="1" smtClean="0"/>
              <a:t>Gy</a:t>
            </a:r>
            <a:r>
              <a:rPr lang="en-US" dirty="0" smtClean="0"/>
              <a:t> each.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Neurocognitive</a:t>
            </a:r>
            <a:r>
              <a:rPr lang="en-US" dirty="0" smtClean="0"/>
              <a:t> function : no difference in outcome between patients who received low- and high-dose RT.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Chemotherapy Plus Radiation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 Southwest Oncology Group (SWOG) study.</a:t>
            </a:r>
          </a:p>
          <a:p>
            <a:pPr>
              <a:buNone/>
            </a:pPr>
            <a:r>
              <a:rPr lang="en-US" sz="1600" dirty="0" smtClean="0">
                <a:solidFill>
                  <a:srgbClr val="FFFF00"/>
                </a:solidFill>
              </a:rPr>
              <a:t>         Eyre HJ, Crowley JJ, Townsend JJ, et al: A randomized trial of radiotherapy versus radiotherapy plus CCNU for incompletely </a:t>
            </a:r>
            <a:r>
              <a:rPr lang="en-US" sz="1600" dirty="0" err="1" smtClean="0">
                <a:solidFill>
                  <a:srgbClr val="FFFF00"/>
                </a:solidFill>
              </a:rPr>
              <a:t>resectedlowgradegliomas</a:t>
            </a:r>
            <a:r>
              <a:rPr lang="en-US" sz="1600" dirty="0" smtClean="0">
                <a:solidFill>
                  <a:srgbClr val="FFFF00"/>
                </a:solidFill>
              </a:rPr>
              <a:t>: A Southwest Oncology Group study. J </a:t>
            </a:r>
            <a:r>
              <a:rPr lang="en-US" sz="1600" dirty="0" err="1" smtClean="0">
                <a:solidFill>
                  <a:srgbClr val="FFFF00"/>
                </a:solidFill>
              </a:rPr>
              <a:t>Neurosurg</a:t>
            </a:r>
            <a:r>
              <a:rPr lang="en-US" sz="1600" dirty="0" smtClean="0">
                <a:solidFill>
                  <a:srgbClr val="FFFF00"/>
                </a:solidFill>
              </a:rPr>
              <a:t> 78:909-914, 1993.</a:t>
            </a:r>
          </a:p>
          <a:p>
            <a:pPr>
              <a:buNone/>
            </a:pPr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2000" dirty="0" smtClean="0"/>
              <a:t>Randomized patients to postoperative RT alone or with chemotherapy.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Median survival time was 4.45 years for RT alone compared to 7.4 years for RT plus CCNU.</a:t>
            </a:r>
          </a:p>
          <a:p>
            <a:r>
              <a:rPr lang="en-US" sz="2000" dirty="0" smtClean="0"/>
              <a:t> However, the 10-year survival rate was 40% for RT alone versus 20 % for RT plus CCNU (</a:t>
            </a:r>
            <a:r>
              <a:rPr lang="en-US" sz="2000" i="1" dirty="0" smtClean="0"/>
              <a:t>P  .7)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Radiation Therapy Oncology Group (RTOG) protocol 9802 study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709160"/>
          </a:xfrm>
        </p:spPr>
        <p:txBody>
          <a:bodyPr/>
          <a:lstStyle/>
          <a:p>
            <a:r>
              <a:rPr lang="en-US" dirty="0" smtClean="0"/>
              <a:t>Stratified pts to high and low risk.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High risk patients randomized to RT alone Vs RT with CT (PCV).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Total 251 pts randomized.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533400"/>
          <a:ext cx="7315200" cy="5529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1219200"/>
                <a:gridCol w="1371600"/>
                <a:gridCol w="1447800"/>
              </a:tblGrid>
              <a:tr h="7255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 +CT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</a:tr>
              <a:tr h="798443">
                <a:tc>
                  <a:txBody>
                    <a:bodyPr/>
                    <a:lstStyle/>
                    <a:p>
                      <a:r>
                        <a:rPr lang="en-US" dirty="0" smtClean="0"/>
                        <a:t>Mean overall survival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reached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25557">
                <a:tc>
                  <a:txBody>
                    <a:bodyPr/>
                    <a:lstStyle/>
                    <a:p>
                      <a:r>
                        <a:rPr lang="en-US" dirty="0" smtClean="0"/>
                        <a:t>5yr survival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r>
                        <a:rPr lang="en-US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</a:tr>
              <a:tr h="725557">
                <a:tc>
                  <a:txBody>
                    <a:bodyPr/>
                    <a:lstStyle/>
                    <a:p>
                      <a:r>
                        <a:rPr lang="en-US" dirty="0" smtClean="0"/>
                        <a:t>Median  PFST</a:t>
                      </a:r>
                      <a:endParaRPr lang="en-US" normalizeH="1" baseline="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reached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25557">
                <a:tc>
                  <a:txBody>
                    <a:bodyPr/>
                    <a:lstStyle/>
                    <a:p>
                      <a:r>
                        <a:rPr lang="en-US" dirty="0" smtClean="0"/>
                        <a:t>5 yr PFS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</a:tr>
              <a:tr h="725557">
                <a:tc>
                  <a:txBody>
                    <a:bodyPr/>
                    <a:lstStyle/>
                    <a:p>
                      <a:r>
                        <a:rPr lang="en-US" dirty="0" smtClean="0"/>
                        <a:t>OS</a:t>
                      </a:r>
                      <a:r>
                        <a:rPr lang="en-US" baseline="0" dirty="0" smtClean="0"/>
                        <a:t>  for 3 </a:t>
                      </a:r>
                      <a:r>
                        <a:rPr lang="en-US" baseline="0" dirty="0" err="1" smtClean="0"/>
                        <a:t>addl</a:t>
                      </a:r>
                      <a:r>
                        <a:rPr lang="en-US" baseline="0" dirty="0" smtClean="0"/>
                        <a:t>  yrs among 2 yr survivors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</a:tr>
              <a:tr h="725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PFS for 3 </a:t>
                      </a:r>
                      <a:r>
                        <a:rPr lang="en-US" baseline="0" dirty="0" err="1" smtClean="0"/>
                        <a:t>addl</a:t>
                      </a:r>
                      <a:r>
                        <a:rPr lang="en-US" baseline="0" dirty="0" smtClean="0"/>
                        <a:t>  yrs among 2 yr survivors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Conclusions:</a:t>
            </a:r>
            <a:r>
              <a:rPr lang="en-US" dirty="0" smtClean="0"/>
              <a:t> PFS but not OS were improved for adult WHO grade II LGG pts receiving RT+PCV versus RT alone. However, beyond 2 years, the addition of PCV to RT conferred both a significant OS and PFS advantage, and reduced the risk of death by 48% and progression by 55%, suggesting a delayed benefit for chemotherapy. Additional studies including 1p19q analysis are planned.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Among several </a:t>
            </a:r>
            <a:r>
              <a:rPr lang="en-US" dirty="0" err="1" smtClean="0"/>
              <a:t>perioperative</a:t>
            </a:r>
            <a:r>
              <a:rPr lang="en-US" dirty="0" smtClean="0"/>
              <a:t> risk factors, only </a:t>
            </a:r>
          </a:p>
          <a:p>
            <a:pPr>
              <a:buNone/>
            </a:pPr>
            <a:r>
              <a:rPr lang="en-US" dirty="0" smtClean="0"/>
              <a:t>         1) age and </a:t>
            </a:r>
          </a:p>
          <a:p>
            <a:pPr>
              <a:buNone/>
            </a:pPr>
            <a:r>
              <a:rPr lang="en-US" dirty="0" smtClean="0"/>
              <a:t>         2) histology</a:t>
            </a:r>
          </a:p>
          <a:p>
            <a:pPr>
              <a:buNone/>
            </a:pPr>
            <a:r>
              <a:rPr lang="en-US" dirty="0" smtClean="0"/>
              <a:t>              have generally been accepted as prognostic factors for patients with low grade </a:t>
            </a:r>
            <a:r>
              <a:rPr lang="en-US" dirty="0" err="1" smtClean="0"/>
              <a:t>gliomas</a:t>
            </a:r>
            <a:endParaRPr lang="en-US" dirty="0" smtClean="0"/>
          </a:p>
          <a:p>
            <a:pPr>
              <a:buNone/>
            </a:pPr>
            <a:endParaRPr/>
          </a:p>
          <a:p>
            <a:pPr>
              <a:buNone/>
            </a:pPr>
            <a:r>
              <a:rPr lang="en-US" sz="1900" dirty="0" err="1" smtClean="0">
                <a:solidFill>
                  <a:srgbClr val="FFC000"/>
                </a:solidFill>
              </a:rPr>
              <a:t>Janny</a:t>
            </a:r>
            <a:r>
              <a:rPr lang="en-US" sz="1900" dirty="0" smtClean="0">
                <a:solidFill>
                  <a:srgbClr val="FFC000"/>
                </a:solidFill>
              </a:rPr>
              <a:t> P, Cure H, Mohr M, </a:t>
            </a:r>
            <a:r>
              <a:rPr lang="en-US" sz="1900" dirty="0" err="1" smtClean="0">
                <a:solidFill>
                  <a:srgbClr val="FFC000"/>
                </a:solidFill>
              </a:rPr>
              <a:t>Heldt</a:t>
            </a:r>
            <a:r>
              <a:rPr lang="en-US" sz="1900" dirty="0" smtClean="0">
                <a:solidFill>
                  <a:srgbClr val="FFC000"/>
                </a:solidFill>
              </a:rPr>
              <a:t> N, Kwiatkowski F, </a:t>
            </a:r>
            <a:r>
              <a:rPr lang="en-US" sz="1900" dirty="0" err="1" smtClean="0">
                <a:solidFill>
                  <a:srgbClr val="FFC000"/>
                </a:solidFill>
              </a:rPr>
              <a:t>Lemaire</a:t>
            </a:r>
            <a:r>
              <a:rPr lang="en-US" sz="1900" dirty="0" smtClean="0">
                <a:solidFill>
                  <a:srgbClr val="FFC000"/>
                </a:solidFill>
              </a:rPr>
              <a:t> JJ, </a:t>
            </a:r>
            <a:r>
              <a:rPr lang="en-US" sz="1900" dirty="0" err="1" smtClean="0">
                <a:solidFill>
                  <a:srgbClr val="FFC000"/>
                </a:solidFill>
              </a:rPr>
              <a:t>Plagne</a:t>
            </a:r>
            <a:r>
              <a:rPr lang="en-US" sz="1900" dirty="0" smtClean="0">
                <a:solidFill>
                  <a:srgbClr val="FFC000"/>
                </a:solidFill>
              </a:rPr>
              <a:t> R, </a:t>
            </a:r>
            <a:r>
              <a:rPr lang="en-US" sz="1900" dirty="0" err="1" smtClean="0">
                <a:solidFill>
                  <a:srgbClr val="FFC000"/>
                </a:solidFill>
              </a:rPr>
              <a:t>Rozan</a:t>
            </a:r>
            <a:r>
              <a:rPr lang="en-US" sz="1900" dirty="0" smtClean="0">
                <a:solidFill>
                  <a:srgbClr val="FFC000"/>
                </a:solidFill>
              </a:rPr>
              <a:t> R: Low grade </a:t>
            </a:r>
            <a:r>
              <a:rPr lang="en-US" sz="1900" dirty="0" err="1" smtClean="0">
                <a:solidFill>
                  <a:srgbClr val="FFC000"/>
                </a:solidFill>
              </a:rPr>
              <a:t>supratentorial</a:t>
            </a:r>
            <a:r>
              <a:rPr lang="en-US" sz="1900" dirty="0" smtClean="0">
                <a:solidFill>
                  <a:srgbClr val="FFC000"/>
                </a:solidFill>
              </a:rPr>
              <a:t> </a:t>
            </a:r>
            <a:r>
              <a:rPr lang="en-US" sz="1900" dirty="0" err="1" smtClean="0">
                <a:solidFill>
                  <a:srgbClr val="FFC000"/>
                </a:solidFill>
              </a:rPr>
              <a:t>astrocytomas</a:t>
            </a:r>
            <a:r>
              <a:rPr lang="en-US" sz="1900" dirty="0" smtClean="0">
                <a:solidFill>
                  <a:srgbClr val="FFC000"/>
                </a:solidFill>
              </a:rPr>
              <a:t>: Management and prognostic factors. </a:t>
            </a:r>
            <a:r>
              <a:rPr lang="en-US" sz="1900" b="1" dirty="0" smtClean="0">
                <a:solidFill>
                  <a:srgbClr val="FFC000"/>
                </a:solidFill>
              </a:rPr>
              <a:t>Cancer 73:1937–1945, 1994.</a:t>
            </a:r>
          </a:p>
          <a:p>
            <a:pPr>
              <a:buNone/>
            </a:pPr>
            <a:endParaRPr lang="en-US" sz="19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1900" dirty="0" err="1" smtClean="0">
                <a:solidFill>
                  <a:srgbClr val="FFC000"/>
                </a:solidFill>
              </a:rPr>
              <a:t>Johannesen</a:t>
            </a:r>
            <a:r>
              <a:rPr lang="en-US" sz="1900" dirty="0" smtClean="0">
                <a:solidFill>
                  <a:srgbClr val="FFC000"/>
                </a:solidFill>
              </a:rPr>
              <a:t> TB, </a:t>
            </a:r>
            <a:r>
              <a:rPr lang="en-US" sz="1900" dirty="0" err="1" smtClean="0">
                <a:solidFill>
                  <a:srgbClr val="FFC000"/>
                </a:solidFill>
              </a:rPr>
              <a:t>Langmark</a:t>
            </a:r>
            <a:r>
              <a:rPr lang="en-US" sz="1900" dirty="0" smtClean="0">
                <a:solidFill>
                  <a:srgbClr val="FFC000"/>
                </a:solidFill>
              </a:rPr>
              <a:t> F, </a:t>
            </a:r>
            <a:r>
              <a:rPr lang="en-US" sz="1900" dirty="0" err="1" smtClean="0">
                <a:solidFill>
                  <a:srgbClr val="FFC000"/>
                </a:solidFill>
              </a:rPr>
              <a:t>Lote</a:t>
            </a:r>
            <a:r>
              <a:rPr lang="en-US" sz="1900" dirty="0" smtClean="0">
                <a:solidFill>
                  <a:srgbClr val="FFC000"/>
                </a:solidFill>
              </a:rPr>
              <a:t> K: Progress in long-term survival in adult patients with </a:t>
            </a:r>
            <a:r>
              <a:rPr lang="en-US" sz="1900" dirty="0" err="1" smtClean="0">
                <a:solidFill>
                  <a:srgbClr val="FFC000"/>
                </a:solidFill>
              </a:rPr>
              <a:t>supratentorial</a:t>
            </a:r>
            <a:r>
              <a:rPr lang="en-US" sz="1900" dirty="0" smtClean="0">
                <a:solidFill>
                  <a:srgbClr val="FFC000"/>
                </a:solidFill>
              </a:rPr>
              <a:t> low-grade </a:t>
            </a:r>
            <a:r>
              <a:rPr lang="en-US" sz="1900" dirty="0" err="1" smtClean="0">
                <a:solidFill>
                  <a:srgbClr val="FFC000"/>
                </a:solidFill>
              </a:rPr>
              <a:t>gliomas</a:t>
            </a:r>
            <a:r>
              <a:rPr lang="en-US" sz="1900" dirty="0" smtClean="0">
                <a:solidFill>
                  <a:srgbClr val="FFC000"/>
                </a:solidFill>
              </a:rPr>
              <a:t>: A population-based study of 993 patients in whom tumors were diagnosed between 1970 and 1993.</a:t>
            </a:r>
            <a:r>
              <a:rPr lang="en-US" sz="1900" b="1" dirty="0" smtClean="0">
                <a:solidFill>
                  <a:srgbClr val="FFC000"/>
                </a:solidFill>
              </a:rPr>
              <a:t>J </a:t>
            </a:r>
            <a:r>
              <a:rPr lang="en-US" sz="1900" b="1" dirty="0" err="1" smtClean="0">
                <a:solidFill>
                  <a:srgbClr val="FFC000"/>
                </a:solidFill>
              </a:rPr>
              <a:t>Neurosurg</a:t>
            </a:r>
            <a:r>
              <a:rPr lang="en-US" sz="1900" b="1" dirty="0" smtClean="0">
                <a:solidFill>
                  <a:srgbClr val="FFC000"/>
                </a:solidFill>
              </a:rPr>
              <a:t> 99:854–862, 2003.</a:t>
            </a:r>
            <a:endParaRPr lang="en-US" sz="19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</a:t>
            </a:r>
            <a:r>
              <a:rPr lang="en-US" dirty="0" err="1" smtClean="0"/>
              <a:t>temozolamide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Quinn JA, Reardon DA, Friedman AH, et al: Phase II trial of </a:t>
            </a:r>
            <a:r>
              <a:rPr lang="en-US" sz="2000" dirty="0" err="1" smtClean="0">
                <a:solidFill>
                  <a:srgbClr val="FFFF00"/>
                </a:solidFill>
              </a:rPr>
              <a:t>temozolomide</a:t>
            </a:r>
            <a:r>
              <a:rPr lang="en-US" sz="2000" dirty="0" smtClean="0">
                <a:solidFill>
                  <a:srgbClr val="FFFF00"/>
                </a:solidFill>
              </a:rPr>
              <a:t> in patients with progressive low-grade </a:t>
            </a:r>
            <a:r>
              <a:rPr lang="en-US" sz="2000" dirty="0" err="1" smtClean="0">
                <a:solidFill>
                  <a:srgbClr val="FFFF00"/>
                </a:solidFill>
              </a:rPr>
              <a:t>glioma</a:t>
            </a:r>
            <a:r>
              <a:rPr lang="en-US" sz="2000" dirty="0" smtClean="0">
                <a:solidFill>
                  <a:srgbClr val="FFFF00"/>
                </a:solidFill>
              </a:rPr>
              <a:t>. J </a:t>
            </a:r>
            <a:r>
              <a:rPr lang="en-US" sz="2000" dirty="0" err="1" smtClean="0">
                <a:solidFill>
                  <a:srgbClr val="FFFF00"/>
                </a:solidFill>
              </a:rPr>
              <a:t>ClinOncol</a:t>
            </a:r>
            <a:r>
              <a:rPr lang="en-US" sz="2000" dirty="0" smtClean="0">
                <a:solidFill>
                  <a:srgbClr val="FFFF00"/>
                </a:solidFill>
              </a:rPr>
              <a:t> 21: 646-651, 2003.</a:t>
            </a:r>
          </a:p>
          <a:p>
            <a:endParaRPr lang="en-US" sz="2000" dirty="0" smtClean="0">
              <a:solidFill>
                <a:srgbClr val="FFFF00"/>
              </a:solidFill>
            </a:endParaRPr>
          </a:p>
          <a:p>
            <a:r>
              <a:rPr lang="en-US" sz="2000" dirty="0" smtClean="0"/>
              <a:t>Forty-six patients with low-grade </a:t>
            </a:r>
            <a:r>
              <a:rPr lang="en-US" sz="2000" dirty="0" err="1" smtClean="0"/>
              <a:t>glioma</a:t>
            </a:r>
            <a:r>
              <a:rPr lang="en-US" sz="2000" dirty="0" smtClean="0"/>
              <a:t> have been</a:t>
            </a:r>
            <a:r>
              <a:rPr lang="en-US" sz="2000" baseline="30000" dirty="0" smtClean="0"/>
              <a:t> </a:t>
            </a:r>
            <a:r>
              <a:rPr lang="en-US" sz="2000" dirty="0" smtClean="0"/>
              <a:t>treated.</a:t>
            </a:r>
          </a:p>
          <a:p>
            <a:endParaRPr lang="en-US" sz="2000" dirty="0" smtClean="0"/>
          </a:p>
          <a:p>
            <a:r>
              <a:rPr lang="en-US" sz="2000" dirty="0" smtClean="0"/>
              <a:t>The objective response rate was 61% (24% complete</a:t>
            </a:r>
            <a:r>
              <a:rPr lang="en-US" sz="2000" baseline="30000" dirty="0" smtClean="0"/>
              <a:t> </a:t>
            </a:r>
            <a:r>
              <a:rPr lang="en-US" sz="2000" dirty="0" smtClean="0"/>
              <a:t>response and 37% partial response), with an additional 35% of</a:t>
            </a:r>
            <a:r>
              <a:rPr lang="en-US" sz="2000" baseline="30000" dirty="0" smtClean="0"/>
              <a:t> </a:t>
            </a:r>
            <a:r>
              <a:rPr lang="en-US" sz="2000" dirty="0" smtClean="0"/>
              <a:t>patients having stable disease. Median progression-free survival</a:t>
            </a:r>
            <a:r>
              <a:rPr lang="en-US" sz="2000" baseline="30000" dirty="0" smtClean="0"/>
              <a:t> </a:t>
            </a:r>
            <a:r>
              <a:rPr lang="en-US" sz="2000" dirty="0" smtClean="0"/>
              <a:t>(PFS) was 22 months,</a:t>
            </a:r>
            <a:r>
              <a:rPr lang="en-US" sz="2000" baseline="30000" dirty="0" smtClean="0"/>
              <a:t> </a:t>
            </a:r>
            <a:r>
              <a:rPr lang="en-US" sz="2000" dirty="0" smtClean="0"/>
              <a:t>with a 6-month PFS of 98% and a 12-month</a:t>
            </a:r>
            <a:r>
              <a:rPr lang="en-US" sz="2000" baseline="30000" dirty="0" smtClean="0"/>
              <a:t> </a:t>
            </a:r>
            <a:r>
              <a:rPr lang="en-US" sz="2000" dirty="0" smtClean="0"/>
              <a:t>PFS of 76% .Toxicity observed during the</a:t>
            </a:r>
            <a:r>
              <a:rPr lang="en-US" sz="2000" baseline="30000" dirty="0" smtClean="0"/>
              <a:t> </a:t>
            </a:r>
            <a:r>
              <a:rPr lang="en-US" sz="2000" dirty="0" smtClean="0"/>
              <a:t>study was limited to only six patients.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Various trials are underway.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RT (54 </a:t>
            </a:r>
            <a:r>
              <a:rPr lang="en-US" dirty="0" err="1" smtClean="0"/>
              <a:t>Gy</a:t>
            </a:r>
            <a:r>
              <a:rPr lang="en-US" dirty="0" smtClean="0"/>
              <a:t>) followed by </a:t>
            </a:r>
            <a:r>
              <a:rPr lang="en-US" dirty="0" err="1" smtClean="0"/>
              <a:t>temozolomide</a:t>
            </a:r>
            <a:r>
              <a:rPr lang="en-US" dirty="0" smtClean="0"/>
              <a:t> chemotherapy, or </a:t>
            </a:r>
            <a:r>
              <a:rPr lang="en-US" dirty="0" err="1" smtClean="0"/>
              <a:t>temozolomide</a:t>
            </a:r>
            <a:r>
              <a:rPr lang="en-US" dirty="0" smtClean="0"/>
              <a:t> both during and following RT.( Both RTOG and EORTC 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Randomizing the pts  to </a:t>
            </a:r>
            <a:r>
              <a:rPr lang="en-US" dirty="0" err="1" smtClean="0"/>
              <a:t>monotherapy</a:t>
            </a:r>
            <a:r>
              <a:rPr lang="en-US" dirty="0" smtClean="0"/>
              <a:t> with either RT (50.4 </a:t>
            </a:r>
            <a:r>
              <a:rPr lang="en-US" dirty="0" err="1" smtClean="0"/>
              <a:t>Gy</a:t>
            </a:r>
            <a:r>
              <a:rPr lang="en-US" dirty="0" smtClean="0"/>
              <a:t>) or </a:t>
            </a:r>
            <a:r>
              <a:rPr lang="en-US" dirty="0" err="1" smtClean="0"/>
              <a:t>temozolomide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Stratifying patients by chromosome 1p deletion (present </a:t>
            </a:r>
            <a:r>
              <a:rPr lang="en-US" i="1" dirty="0" smtClean="0"/>
              <a:t>v absent), age (&lt;40 v&gt;</a:t>
            </a:r>
            <a:r>
              <a:rPr lang="en-US" dirty="0" smtClean="0"/>
              <a:t>40), and contrast enhancement (present </a:t>
            </a:r>
            <a:r>
              <a:rPr lang="en-US" i="1" dirty="0" smtClean="0"/>
              <a:t>v absent)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686800" cy="60960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RTOG Trial (0424)  is </a:t>
            </a:r>
            <a:r>
              <a:rPr lang="en-US" sz="2200" dirty="0" smtClean="0"/>
              <a:t>using  concurrent radiation with </a:t>
            </a:r>
            <a:r>
              <a:rPr lang="en-US" sz="2200" dirty="0" err="1" smtClean="0"/>
              <a:t>temozolomide</a:t>
            </a:r>
            <a:r>
              <a:rPr lang="en-US" sz="2200" dirty="0" smtClean="0"/>
              <a:t>, followed by </a:t>
            </a:r>
            <a:r>
              <a:rPr lang="en-US" sz="2200" b="1" dirty="0" smtClean="0"/>
              <a:t>adjuvant </a:t>
            </a:r>
            <a:r>
              <a:rPr lang="en-US" sz="2200" b="1" dirty="0" err="1" smtClean="0"/>
              <a:t>temozolomide</a:t>
            </a:r>
            <a:r>
              <a:rPr lang="en-US" sz="2200" b="1" dirty="0" smtClean="0"/>
              <a:t>  or 12 cycles, for patients </a:t>
            </a:r>
            <a:r>
              <a:rPr lang="en-US" sz="2200" dirty="0" smtClean="0"/>
              <a:t>with </a:t>
            </a:r>
            <a:r>
              <a:rPr lang="en-US" sz="2200" b="1" dirty="0" smtClean="0"/>
              <a:t>three or more high-risk features. </a:t>
            </a:r>
          </a:p>
          <a:p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b="1" dirty="0" smtClean="0"/>
              <a:t>high-risk features per </a:t>
            </a:r>
            <a:r>
              <a:rPr lang="en-US" sz="2200" dirty="0" smtClean="0"/>
              <a:t>the </a:t>
            </a:r>
            <a:r>
              <a:rPr lang="en-US" sz="2200" b="1" dirty="0" smtClean="0"/>
              <a:t>RTOG 0424 </a:t>
            </a:r>
            <a:r>
              <a:rPr lang="en-US" sz="2200" dirty="0" smtClean="0"/>
              <a:t>study </a:t>
            </a:r>
            <a:r>
              <a:rPr lang="en-US" sz="2200" b="1" dirty="0" smtClean="0"/>
              <a:t>include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000" dirty="0" err="1" smtClean="0"/>
              <a:t>Astrocvtoma</a:t>
            </a:r>
            <a:r>
              <a:rPr lang="en-US" sz="2000" dirty="0" smtClean="0"/>
              <a:t> </a:t>
            </a:r>
            <a:r>
              <a:rPr lang="en-US" sz="2000" b="1" dirty="0" smtClean="0"/>
              <a:t>dominant histology,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000" b="1" dirty="0" smtClean="0"/>
              <a:t>Age &gt;40,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000" dirty="0" smtClean="0"/>
              <a:t>Tumor </a:t>
            </a:r>
            <a:r>
              <a:rPr lang="en-US" sz="2000" b="1" dirty="0" smtClean="0"/>
              <a:t>that crosses </a:t>
            </a:r>
            <a:r>
              <a:rPr lang="en-US" sz="2000" dirty="0" smtClean="0"/>
              <a:t>midline,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000" dirty="0" smtClean="0"/>
              <a:t> Size  &gt;</a:t>
            </a:r>
            <a:r>
              <a:rPr lang="en-US" sz="2000" b="1" dirty="0" smtClean="0"/>
              <a:t>6 </a:t>
            </a:r>
            <a:r>
              <a:rPr lang="en-US" sz="2000" dirty="0" smtClean="0"/>
              <a:t>cm,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000" b="1" dirty="0" smtClean="0"/>
              <a:t>Neurological </a:t>
            </a:r>
            <a:r>
              <a:rPr lang="en-US" sz="2000" dirty="0" smtClean="0"/>
              <a:t>function </a:t>
            </a:r>
            <a:r>
              <a:rPr lang="en-US" sz="2000" b="1" dirty="0" smtClean="0"/>
              <a:t>greater </a:t>
            </a:r>
            <a:r>
              <a:rPr lang="en-US" sz="2000" dirty="0" smtClean="0"/>
              <a:t>than </a:t>
            </a:r>
            <a:r>
              <a:rPr lang="en-US" sz="2000" b="1" dirty="0" smtClean="0"/>
              <a:t>1.</a:t>
            </a:r>
          </a:p>
          <a:p>
            <a:endParaRPr lang="en-US" sz="2000" b="1" dirty="0" smtClean="0"/>
          </a:p>
          <a:p>
            <a:r>
              <a:rPr lang="en-US" sz="2200" b="1" dirty="0" smtClean="0"/>
              <a:t> Results of these ongoing </a:t>
            </a:r>
            <a:r>
              <a:rPr lang="en-US" sz="2200" dirty="0" smtClean="0"/>
              <a:t>trials are awaited and </a:t>
            </a:r>
            <a:r>
              <a:rPr lang="en-US" sz="2200" b="1" dirty="0" smtClean="0"/>
              <a:t>will help </a:t>
            </a:r>
            <a:r>
              <a:rPr lang="en-US" sz="2200" dirty="0" smtClean="0"/>
              <a:t>determine the </a:t>
            </a:r>
            <a:r>
              <a:rPr lang="en-US" sz="2200" b="1" dirty="0" smtClean="0"/>
              <a:t>role of  </a:t>
            </a:r>
            <a:r>
              <a:rPr lang="en-US" sz="2200" b="1" dirty="0" err="1" smtClean="0"/>
              <a:t>temozolomide</a:t>
            </a:r>
            <a:r>
              <a:rPr lang="en-US" sz="2200" b="1" dirty="0" smtClean="0"/>
              <a:t> </a:t>
            </a:r>
            <a:r>
              <a:rPr lang="en-US" sz="2200" dirty="0" smtClean="0"/>
              <a:t>with </a:t>
            </a:r>
            <a:r>
              <a:rPr lang="en-US" sz="2200" b="1" dirty="0" smtClean="0"/>
              <a:t>or without radiation </a:t>
            </a:r>
            <a:r>
              <a:rPr lang="en-US" sz="2200" dirty="0" smtClean="0"/>
              <a:t>in LGGs.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 Additional trials </a:t>
            </a:r>
            <a:r>
              <a:rPr lang="en-US" sz="2200" b="1" dirty="0" smtClean="0"/>
              <a:t>comparing PCV to </a:t>
            </a:r>
            <a:r>
              <a:rPr lang="en-US" sz="2200" b="1" dirty="0" err="1" smtClean="0"/>
              <a:t>temozolomide</a:t>
            </a:r>
            <a:r>
              <a:rPr lang="en-US" sz="2200" b="1" dirty="0" smtClean="0"/>
              <a:t> will be needed </a:t>
            </a:r>
            <a:r>
              <a:rPr lang="en-US" sz="2200" dirty="0" smtClean="0"/>
              <a:t>in future for LGGs. </a:t>
            </a:r>
            <a:br>
              <a:rPr lang="en-US" sz="22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adults with LGG, there is no difference in OS whether RT is given postoperatively or delayed to the time of recurrence. </a:t>
            </a:r>
          </a:p>
          <a:p>
            <a:r>
              <a:rPr lang="en-US" dirty="0" smtClean="0"/>
              <a:t>However, about two thirds of adults with LGG will develop tumor progression by 5 years following surgery alone. </a:t>
            </a:r>
          </a:p>
          <a:p>
            <a:r>
              <a:rPr lang="en-US" dirty="0" smtClean="0"/>
              <a:t>When RT is administered, lower doses produce a survival outcome similar to higher doses with less neurotoxicity. </a:t>
            </a:r>
          </a:p>
          <a:p>
            <a:r>
              <a:rPr lang="en-US" dirty="0" smtClean="0"/>
              <a:t>Data on whether chemotherapy  (PCV or </a:t>
            </a:r>
            <a:r>
              <a:rPr lang="en-US" dirty="0" err="1" smtClean="0"/>
              <a:t>temozolomide</a:t>
            </a:r>
            <a:r>
              <a:rPr lang="en-US" dirty="0" smtClean="0"/>
              <a:t>) either alone or with RT improves outcome will be forthcoming from ongoing trials.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Gamma knife </a:t>
            </a:r>
            <a:r>
              <a:rPr lang="en-US" dirty="0" err="1" smtClean="0"/>
              <a:t>radiosurgery</a:t>
            </a:r>
            <a:r>
              <a:rPr lang="en-US" dirty="0" smtClean="0"/>
              <a:t> for low-grade </a:t>
            </a:r>
            <a:r>
              <a:rPr lang="en-US" dirty="0" err="1" smtClean="0"/>
              <a:t>astrocytomas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study was about the effect of GKRS in LGG around Optic Apparatus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FF00"/>
                </a:solidFill>
              </a:rPr>
              <a:t> YOSHIHISA KIDA, M.D., TATSUYA KOBAYASHI, M.D., AND YOSHIMASA MORI, M.D.</a:t>
            </a:r>
          </a:p>
          <a:p>
            <a:r>
              <a:rPr lang="en-US" sz="1400" i="1" dirty="0" smtClean="0">
                <a:solidFill>
                  <a:srgbClr val="FFFF00"/>
                </a:solidFill>
              </a:rPr>
              <a:t>Department of Neurosurgery, Komaki City Hospital, Komaki City, Japan </a:t>
            </a:r>
            <a:r>
              <a:rPr lang="en-US" sz="1400" b="1" dirty="0" smtClean="0">
                <a:solidFill>
                  <a:srgbClr val="FFFF00"/>
                </a:solidFill>
              </a:rPr>
              <a:t>J </a:t>
            </a:r>
            <a:r>
              <a:rPr lang="en-US" sz="1400" b="1" dirty="0" err="1" smtClean="0">
                <a:solidFill>
                  <a:srgbClr val="FFFF00"/>
                </a:solidFill>
              </a:rPr>
              <a:t>Neurosurg</a:t>
            </a:r>
            <a:r>
              <a:rPr lang="en-US" sz="1400" b="1" dirty="0" smtClean="0">
                <a:solidFill>
                  <a:srgbClr val="FFFF00"/>
                </a:solidFill>
              </a:rPr>
              <a:t> (</a:t>
            </a:r>
            <a:r>
              <a:rPr lang="en-US" sz="1400" b="1" dirty="0" err="1" smtClean="0">
                <a:solidFill>
                  <a:srgbClr val="FFFF00"/>
                </a:solidFill>
              </a:rPr>
              <a:t>Suppl</a:t>
            </a:r>
            <a:r>
              <a:rPr lang="en-US" sz="1400" b="1" dirty="0" smtClean="0">
                <a:solidFill>
                  <a:srgbClr val="FFFF00"/>
                </a:solidFill>
              </a:rPr>
              <a:t> 3) 93:42–46, 2000</a:t>
            </a:r>
            <a:endParaRPr lang="en-US" sz="1400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2514600"/>
          <a:ext cx="7162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/>
                <a:gridCol w="2387600"/>
                <a:gridCol w="2387600"/>
              </a:tblGrid>
              <a:tr h="5007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 2</a:t>
                      </a:r>
                      <a:endParaRPr lang="en-US" dirty="0"/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dirty="0" smtClean="0"/>
                        <a:t>Mean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30.9</a:t>
                      </a:r>
                      <a:endParaRPr lang="en-US" dirty="0"/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dirty="0" smtClean="0"/>
                        <a:t>Mean diameter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25.4 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23.7  mm</a:t>
                      </a:r>
                      <a:endParaRPr lang="en-US" dirty="0"/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dirty="0" smtClean="0"/>
                        <a:t>Dose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 </a:t>
                      </a:r>
                      <a:r>
                        <a:rPr lang="en-US" dirty="0" err="1" smtClean="0"/>
                        <a:t>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15.7Gy</a:t>
                      </a:r>
                      <a:endParaRPr lang="en-US" dirty="0"/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46.2</a:t>
                      </a:r>
                      <a:endParaRPr lang="en-US" dirty="0"/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91.7 %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87.2 %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should perform radical surgery wherever possible.</a:t>
            </a:r>
          </a:p>
          <a:p>
            <a:r>
              <a:rPr lang="en-US" dirty="0" smtClean="0"/>
              <a:t>Radical surgery should not come at the cost of quality of life.</a:t>
            </a:r>
          </a:p>
          <a:p>
            <a:r>
              <a:rPr lang="en-US" dirty="0" smtClean="0"/>
              <a:t>Radiotherapy to be given in cases of </a:t>
            </a:r>
          </a:p>
          <a:p>
            <a:pPr>
              <a:buNone/>
            </a:pPr>
            <a:r>
              <a:rPr lang="en-US" b="1" dirty="0" smtClean="0"/>
              <a:t>Age &gt;40, Residual tumor.</a:t>
            </a:r>
          </a:p>
          <a:p>
            <a:r>
              <a:rPr lang="en-US" dirty="0" smtClean="0"/>
              <a:t>Chemotherapy should be added in cases of high risk cases and in those having 1p,19q deletion.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Neurosurgeons must consider both the median survival and the quality of life while managing low grade </a:t>
            </a:r>
            <a:r>
              <a:rPr lang="en-US" dirty="0" err="1" smtClean="0"/>
              <a:t>gliomas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70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3800" b="1" i="1" dirty="0" smtClean="0">
                <a:latin typeface="Bradley Hand ITC" pitchFamily="66" charset="0"/>
              </a:rPr>
              <a:t>Thank                </a:t>
            </a:r>
          </a:p>
          <a:p>
            <a:pPr>
              <a:buNone/>
            </a:pPr>
            <a:r>
              <a:rPr lang="en-US" sz="13800" b="1" i="1" dirty="0" smtClean="0">
                <a:latin typeface="Bradley Hand ITC" pitchFamily="66" charset="0"/>
              </a:rPr>
              <a:t>    You</a:t>
            </a:r>
            <a:endParaRPr lang="en-US" sz="11500" b="1" i="1" dirty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Controversies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?  To intervene or not</a:t>
            </a:r>
          </a:p>
          <a:p>
            <a:pPr>
              <a:buNone/>
            </a:pPr>
            <a:r>
              <a:rPr lang="en-US" dirty="0" smtClean="0"/>
              <a:t>?  How to intervene   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                  Surgery ; Radical Vs Partial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                  Radiotherapy: Timing,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                                             Low Vs High Dose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                  Role of Chemotherapy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Conservative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proportion of the patients may be appropriate candidates.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Anticonvulsant medication </a:t>
            </a:r>
          </a:p>
          <a:p>
            <a:r>
              <a:rPr lang="en-US" dirty="0" smtClean="0"/>
              <a:t> Repeated  </a:t>
            </a:r>
            <a:r>
              <a:rPr lang="en-US" dirty="0" err="1" smtClean="0"/>
              <a:t>neurodiagnostic</a:t>
            </a:r>
            <a:r>
              <a:rPr lang="en-US" dirty="0" smtClean="0"/>
              <a:t> imaging studies.</a:t>
            </a:r>
          </a:p>
          <a:p>
            <a:r>
              <a:rPr lang="en-US" dirty="0" smtClean="0"/>
              <a:t> Withholding intervention  until there has been a change either clinically or  </a:t>
            </a:r>
            <a:r>
              <a:rPr lang="en-US" dirty="0" err="1" smtClean="0"/>
              <a:t>radiologically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Rationale for wait and watch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6440"/>
            <a:ext cx="8229600" cy="47091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Characteristic imaging features with long history.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Increased life span by surgery never proven.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Increasingly patients are diagnosed neurologically intact.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Postpones surgical morbidity and mortality if any.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Alternate treatment strategy are available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Stereotactic biopsy and radiotherapy</a:t>
            </a:r>
          </a:p>
          <a:p>
            <a:endParaRPr lang="en-US" dirty="0" smtClean="0"/>
          </a:p>
          <a:p>
            <a:r>
              <a:rPr lang="en-US" dirty="0" smtClean="0"/>
              <a:t>Technical reasons</a:t>
            </a:r>
          </a:p>
          <a:p>
            <a:pPr lvl="1"/>
            <a:r>
              <a:rPr lang="en-US" sz="2800" dirty="0" smtClean="0"/>
              <a:t>Distinction between tumor-brain difficult and early radical surgery  seldom serves purpose.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7">
      <a:dk1>
        <a:sysClr val="windowText" lastClr="000000"/>
      </a:dk1>
      <a:lt1>
        <a:sysClr val="window" lastClr="FFFFFF"/>
      </a:lt1>
      <a:dk2>
        <a:srgbClr val="B4000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3731</TotalTime>
  <Words>4217</Words>
  <Application>Microsoft Macintosh PowerPoint</Application>
  <PresentationFormat>On-screen Show (4:3)</PresentationFormat>
  <Paragraphs>445</Paragraphs>
  <Slides>57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Apex</vt:lpstr>
      <vt:lpstr>Low grade gliomas: management and controversies</vt:lpstr>
      <vt:lpstr>PowerPoint Presentation</vt:lpstr>
      <vt:lpstr>PowerPoint Presentation</vt:lpstr>
      <vt:lpstr>PowerPoint Presentation</vt:lpstr>
      <vt:lpstr>PowerPoint Presentation</vt:lpstr>
      <vt:lpstr>Management Controversies</vt:lpstr>
      <vt:lpstr>Conservative Management</vt:lpstr>
      <vt:lpstr>Rationale for wait and watch policy</vt:lpstr>
      <vt:lpstr>PowerPoint Presentation</vt:lpstr>
      <vt:lpstr>PowerPoint Presentation</vt:lpstr>
      <vt:lpstr>PowerPoint Presentation</vt:lpstr>
      <vt:lpstr>PowerPoint Presentation</vt:lpstr>
      <vt:lpstr>Surgery</vt:lpstr>
      <vt:lpstr>Surgery</vt:lpstr>
      <vt:lpstr>Rationale for Early Surgery</vt:lpstr>
      <vt:lpstr>PowerPoint Presentation</vt:lpstr>
      <vt:lpstr>Points Against Early surgery</vt:lpstr>
      <vt:lpstr>Extent Of Resection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  <vt:lpstr>PowerPoint Presentation</vt:lpstr>
      <vt:lpstr>PowerPoint Presentation</vt:lpstr>
      <vt:lpstr>Results</vt:lpstr>
      <vt:lpstr>CONCLUSION</vt:lpstr>
      <vt:lpstr>PowerPoint Presentation</vt:lpstr>
      <vt:lpstr>PowerPoint Presentation</vt:lpstr>
      <vt:lpstr>PowerPoint Presentation</vt:lpstr>
      <vt:lpstr>Radiotherapy</vt:lpstr>
      <vt:lpstr>PowerPoint Presentation</vt:lpstr>
      <vt:lpstr>PowerPoint Presentation</vt:lpstr>
      <vt:lpstr>EORTC TRIAL (European Organisation for Research and Treatment of Cancer TRIAL) MJ van den Bent, D Afra, O de Witte, et al the EORTC 22845 randomised trial. Lancet 366:985–990.2005) </vt:lpstr>
      <vt:lpstr>PowerPoint Presentation</vt:lpstr>
      <vt:lpstr>PowerPoint Presentation</vt:lpstr>
      <vt:lpstr>Results</vt:lpstr>
      <vt:lpstr>Results</vt:lpstr>
      <vt:lpstr>PowerPoint Presentation</vt:lpstr>
      <vt:lpstr>EORTC 22844 Trial</vt:lpstr>
      <vt:lpstr>PowerPoint Presentation</vt:lpstr>
      <vt:lpstr>Radiation Therapy Oncology Group (RTOG) Trial</vt:lpstr>
      <vt:lpstr>PowerPoint Presentation</vt:lpstr>
      <vt:lpstr>PowerPoint Presentation</vt:lpstr>
      <vt:lpstr>Chemotherapy Plus Radiation Therapy</vt:lpstr>
      <vt:lpstr>Radiation Therapy Oncology Group (RTOG) protocol 9802 study </vt:lpstr>
      <vt:lpstr>PowerPoint Presentation</vt:lpstr>
      <vt:lpstr>PowerPoint Presentation</vt:lpstr>
      <vt:lpstr>Role of temozolamide</vt:lpstr>
      <vt:lpstr>PowerPoint Presentation</vt:lpstr>
      <vt:lpstr>PowerPoint Presentation</vt:lpstr>
      <vt:lpstr>PowerPoint Presentation</vt:lpstr>
      <vt:lpstr>Gamma knife radiosurgery for low-grade astrocytomas</vt:lpstr>
      <vt:lpstr>Take Home Message</vt:lpstr>
      <vt:lpstr>PowerPoint Presentation</vt:lpstr>
      <vt:lpstr>PowerPoint Presentation</vt:lpstr>
    </vt:vector>
  </TitlesOfParts>
  <Company>AIIMS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grad gliomas: management and controvrsies</dc:title>
  <dc:creator>Noufal Basheer</dc:creator>
  <cp:lastModifiedBy>apple</cp:lastModifiedBy>
  <cp:revision>156</cp:revision>
  <dcterms:created xsi:type="dcterms:W3CDTF">2010-05-05T02:16:51Z</dcterms:created>
  <dcterms:modified xsi:type="dcterms:W3CDTF">2013-12-19T13:09:17Z</dcterms:modified>
</cp:coreProperties>
</file>